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sldIdLst>
    <p:sldId id="289" r:id="rId3"/>
    <p:sldId id="261" r:id="rId4"/>
    <p:sldId id="296" r:id="rId5"/>
    <p:sldId id="295" r:id="rId6"/>
    <p:sldId id="293" r:id="rId7"/>
    <p:sldId id="291" r:id="rId8"/>
    <p:sldId id="294" r:id="rId9"/>
    <p:sldId id="297" r:id="rId10"/>
    <p:sldId id="298" r:id="rId11"/>
    <p:sldId id="300" r:id="rId12"/>
    <p:sldId id="301" r:id="rId13"/>
    <p:sldId id="299" r:id="rId14"/>
  </p:sldIdLst>
  <p:sldSz cx="12192000" cy="6858000"/>
  <p:notesSz cx="6858000" cy="9144000"/>
  <p:custDataLst>
    <p:tags r:id="rId1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4D41C7-3A0C-4767-ABF2-9016AC1C2248}" v="344" dt="2023-08-16T19:27:25.8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4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microsoft.com/office/2015/10/relationships/revisionInfo" Target="revisionInfo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tags" Target="tags/tag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27.jpeg"/><Relationship Id="rId1" Type="http://schemas.openxmlformats.org/officeDocument/2006/relationships/image" Target="../media/image24.jpeg"/><Relationship Id="rId2" Type="http://schemas.openxmlformats.org/officeDocument/2006/relationships/image" Target="../media/image25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27.jpeg"/><Relationship Id="rId1" Type="http://schemas.openxmlformats.org/officeDocument/2006/relationships/image" Target="../media/image24.jpeg"/><Relationship Id="rId2" Type="http://schemas.openxmlformats.org/officeDocument/2006/relationships/image" Target="../media/image2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790B6F-B9AB-4967-84E5-B2F590076A30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3B24BEE-FE5A-4BD0-9BC6-49795F4A81AC}" type="parTrans" cxnId="{0F2A7BF4-6EC6-4B28-BE3A-9377EA7E8364}">
      <dgm:prSet/>
      <dgm:spPr/>
      <dgm:t>
        <a:bodyPr/>
        <a:lstStyle/>
        <a:p>
          <a:endParaRPr lang="en-US"/>
        </a:p>
      </dgm:t>
    </dgm:pt>
    <dgm:pt modelId="{316033C0-01A8-4F9F-82FB-51BB559BB094}">
      <dgm:prSet phldrT="[Text]" custT="1"/>
      <dgm:spPr/>
      <dgm:t>
        <a:bodyPr>
          <a:noAutofit/>
        </a:bodyPr>
        <a:lstStyle/>
        <a:p>
          <a:pPr rtl="0"/>
          <a:r>
            <a:rPr lang="es" sz="1400" b="1" i="0" u="none" strike="noStrike">
              <a:solidFill>
                <a:srgbClr val="143C7A"/>
              </a:solidFill>
              <a:highlight>
                <a:srgbClr val="000000">
                  <a:alpha val="0"/>
                </a:srgbClr>
              </a:highlight>
              <a:latin typeface="Arial"/>
            </a:rPr>
            <a:t>Oportunidades extendidas para solidificar el aprendizaje y permitir una inmersión más profunda en temas de interés</a:t>
          </a:r>
        </a:p>
      </dgm:t>
    </dgm:pt>
    <dgm:pt modelId="{C02C5F70-A674-411C-B56A-9821E0E0DB60}" type="sibTrans" cxnId="{0F2A7BF4-6EC6-4B28-BE3A-9377EA7E8364}">
      <dgm:prSet/>
      <dgm:spPr/>
      <dgm:t>
        <a:bodyPr/>
        <a:lstStyle/>
        <a:p>
          <a:endParaRPr lang="en-US"/>
        </a:p>
      </dgm:t>
    </dgm:pt>
    <dgm:pt modelId="{AE52707E-6354-4602-9E9A-CE985803309F}" type="parTrans" cxnId="{9C6ACEE6-2687-43C5-83B7-CB8685145BA3}">
      <dgm:prSet/>
      <dgm:spPr/>
      <dgm:t>
        <a:bodyPr/>
        <a:lstStyle/>
        <a:p>
          <a:endParaRPr lang="en-US"/>
        </a:p>
      </dgm:t>
    </dgm:pt>
    <dgm:pt modelId="{3A334F39-3D73-4C40-9AD6-658FB0591F5E}">
      <dgm:prSet phldrT="[Text]" custT="1"/>
      <dgm:spPr/>
      <dgm:t>
        <a:bodyPr>
          <a:noAutofit/>
        </a:bodyPr>
        <a:lstStyle/>
        <a:p>
          <a:pPr rtl="0"/>
          <a:r>
            <a:rPr lang="es" sz="1400" b="1" i="0" u="none" strike="noStrike">
              <a:solidFill>
                <a:srgbClr val="143C7A"/>
              </a:solidFill>
              <a:highlight>
                <a:srgbClr val="000000">
                  <a:alpha val="0"/>
                </a:srgbClr>
              </a:highlight>
              <a:latin typeface="Arial"/>
            </a:rPr>
            <a:t>Aprendizaje basado en proyectos</a:t>
          </a:r>
        </a:p>
      </dgm:t>
    </dgm:pt>
    <dgm:pt modelId="{8C9D6AEB-A37F-4E58-9CCD-7936F65F0F27}" type="sibTrans" cxnId="{9C6ACEE6-2687-43C5-83B7-CB8685145BA3}">
      <dgm:prSet/>
      <dgm:spPr/>
      <dgm:t>
        <a:bodyPr/>
        <a:lstStyle/>
        <a:p>
          <a:endParaRPr lang="en-US"/>
        </a:p>
      </dgm:t>
    </dgm:pt>
    <dgm:pt modelId="{7EB4A9C4-4282-4901-9542-5ADA07085977}" type="parTrans" cxnId="{7BC1BABF-9892-49A8-A408-63E951882550}">
      <dgm:prSet/>
      <dgm:spPr/>
      <dgm:t>
        <a:bodyPr/>
        <a:lstStyle/>
        <a:p>
          <a:endParaRPr lang="en-US"/>
        </a:p>
      </dgm:t>
    </dgm:pt>
    <dgm:pt modelId="{101CA472-895D-4829-9A54-443BFE256F07}">
      <dgm:prSet phldrT="[Text]" custT="1"/>
      <dgm:spPr/>
      <dgm:t>
        <a:bodyPr>
          <a:noAutofit/>
        </a:bodyPr>
        <a:lstStyle/>
        <a:p>
          <a:pPr rtl="0"/>
          <a:r>
            <a:rPr lang="es" sz="1800" b="1" i="0" u="none" strike="noStrike">
              <a:solidFill>
                <a:srgbClr val="143C7A"/>
              </a:solidFill>
              <a:highlight>
                <a:srgbClr val="000000">
                  <a:alpha val="0"/>
                </a:srgbClr>
              </a:highlight>
              <a:latin typeface="Arial"/>
            </a:rPr>
            <a:t>Fomentar el pensamiento crítico y creativo</a:t>
          </a:r>
        </a:p>
      </dgm:t>
    </dgm:pt>
    <dgm:pt modelId="{E7E37495-DF8D-43AB-981E-673F191BA4DA}" type="sibTrans" cxnId="{7BC1BABF-9892-49A8-A408-63E951882550}">
      <dgm:prSet/>
      <dgm:spPr/>
      <dgm:t>
        <a:bodyPr/>
        <a:lstStyle/>
        <a:p>
          <a:endParaRPr lang="en-US"/>
        </a:p>
      </dgm:t>
    </dgm:pt>
    <dgm:pt modelId="{9D74EEC9-000E-47BF-9EAB-2402402677FA}" type="parTrans" cxnId="{B3310128-3062-4EC3-A390-22DD48796230}">
      <dgm:prSet/>
      <dgm:spPr/>
      <dgm:t>
        <a:bodyPr/>
        <a:lstStyle/>
        <a:p>
          <a:endParaRPr lang="en-US"/>
        </a:p>
      </dgm:t>
    </dgm:pt>
    <dgm:pt modelId="{97483EB9-3A46-4A58-9ECA-210DE9C1AE7B}">
      <dgm:prSet phldrT="[Text]" custT="1"/>
      <dgm:spPr/>
      <dgm:t>
        <a:bodyPr>
          <a:noAutofit/>
        </a:bodyPr>
        <a:lstStyle/>
        <a:p>
          <a:pPr rtl="0"/>
          <a:r>
            <a:rPr lang="es" sz="1800" b="1" i="0" u="none" strike="noStrike" dirty="0">
              <a:solidFill>
                <a:srgbClr val="143C7A"/>
              </a:solidFill>
              <a:highlight>
                <a:srgbClr val="000000">
                  <a:alpha val="0"/>
                </a:srgbClr>
              </a:highlight>
              <a:latin typeface="Arial"/>
            </a:rPr>
            <a:t>Nivelar con los estándares actuales del plan de estudios</a:t>
          </a:r>
        </a:p>
      </dgm:t>
    </dgm:pt>
    <dgm:pt modelId="{C0218C85-5D83-49CF-8411-64B63D4DA1B9}" type="sibTrans" cxnId="{B3310128-3062-4EC3-A390-22DD48796230}">
      <dgm:prSet/>
      <dgm:spPr/>
      <dgm:t>
        <a:bodyPr/>
        <a:lstStyle/>
        <a:p>
          <a:endParaRPr lang="en-US"/>
        </a:p>
      </dgm:t>
    </dgm:pt>
    <dgm:pt modelId="{8F69A313-F3A5-45B8-BEA1-ECB7338FE450}" type="pres">
      <dgm:prSet presAssocID="{F8790B6F-B9AB-4967-84E5-B2F590076A3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/>
        </a:p>
      </dgm:t>
    </dgm:pt>
    <dgm:pt modelId="{079AD1E3-1C88-458C-9EC3-1846C78BE943}" type="pres">
      <dgm:prSet presAssocID="{316033C0-01A8-4F9F-82FB-51BB559BB094}" presName="compNode" presStyleCnt="0"/>
      <dgm:spPr/>
      <dgm:t>
        <a:bodyPr/>
        <a:lstStyle/>
        <a:p>
          <a:endParaRPr/>
        </a:p>
      </dgm:t>
    </dgm:pt>
    <dgm:pt modelId="{E06CDFD0-8230-433B-8DE0-0BAF0725685A}" type="pres">
      <dgm:prSet presAssocID="{316033C0-01A8-4F9F-82FB-51BB559BB094}" presName="pictRect" presStyleLbl="node1" presStyleIdx="0" presStyleCnt="4"/>
      <dgm:spPr>
        <a:blipFill>
          <a:blip xmlns:r="http://schemas.openxmlformats.org/officeDocument/2006/relationships" r:embed="rId1"/>
          <a:stretch>
            <a:fillRect t="-4000" b="-4000"/>
          </a:stretch>
        </a:blipFill>
      </dgm:spPr>
      <dgm:t>
        <a:bodyPr/>
        <a:lstStyle/>
        <a:p>
          <a:endParaRPr/>
        </a:p>
      </dgm:t>
      <dgm:extLst>
        <a:ext uri="{E40237B7-FDA0-4F09-8148-C483321AD2D9}">
          <dgm14:cNvPr xmlns:dgm14="http://schemas.microsoft.com/office/drawing/2010/diagram" id="0" name="" descr="Vintage movie countdown 1"/>
        </a:ext>
      </dgm:extLst>
    </dgm:pt>
    <dgm:pt modelId="{3FE7BDB1-871E-4200-8BEA-39815FA14F05}" type="pres">
      <dgm:prSet presAssocID="{316033C0-01A8-4F9F-82FB-51BB559BB094}" presName="textRec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/>
        </a:p>
      </dgm:t>
    </dgm:pt>
    <dgm:pt modelId="{64F0D8A9-87B2-4701-BD9C-6D57F8F2F964}" type="pres">
      <dgm:prSet presAssocID="{C02C5F70-A674-411C-B56A-9821E0E0DB60}" presName="sibTrans" presStyleLbl="sibTrans2D1" presStyleIdx="0" presStyleCnt="0"/>
      <dgm:spPr/>
      <dgm:t>
        <a:bodyPr/>
        <a:lstStyle/>
        <a:p>
          <a:endParaRPr/>
        </a:p>
      </dgm:t>
    </dgm:pt>
    <dgm:pt modelId="{0A6A6CC9-F613-44AC-A2B0-B15B92B82C1E}" type="pres">
      <dgm:prSet presAssocID="{3A334F39-3D73-4C40-9AD6-658FB0591F5E}" presName="compNode" presStyleCnt="0"/>
      <dgm:spPr/>
      <dgm:t>
        <a:bodyPr/>
        <a:lstStyle/>
        <a:p>
          <a:endParaRPr/>
        </a:p>
      </dgm:t>
    </dgm:pt>
    <dgm:pt modelId="{74642119-1788-41D8-968B-13259F58660A}" type="pres">
      <dgm:prSet presAssocID="{3A334F39-3D73-4C40-9AD6-658FB0591F5E}" presName="pictRect" presStyleLbl="nod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t="-4000" b="-4000"/>
          </a:stretch>
        </a:blipFill>
      </dgm:spPr>
      <dgm:t>
        <a:bodyPr/>
        <a:lstStyle/>
        <a:p>
          <a:endParaRPr/>
        </a:p>
      </dgm:t>
      <dgm:extLst>
        <a:ext uri="{E40237B7-FDA0-4F09-8148-C483321AD2D9}">
          <dgm14:cNvPr xmlns:dgm14="http://schemas.microsoft.com/office/drawing/2010/diagram" id="0" name="" descr="Vintage movie countdown 2"/>
        </a:ext>
      </dgm:extLst>
    </dgm:pt>
    <dgm:pt modelId="{85EB0700-47EF-44C1-96C5-C3FFEFDED646}" type="pres">
      <dgm:prSet presAssocID="{3A334F39-3D73-4C40-9AD6-658FB0591F5E}" presName="textRec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/>
        </a:p>
      </dgm:t>
    </dgm:pt>
    <dgm:pt modelId="{055BED2A-7F5E-44E0-ACA2-4AC3CFDA1A2C}" type="pres">
      <dgm:prSet presAssocID="{8C9D6AEB-A37F-4E58-9CCD-7936F65F0F27}" presName="sibTrans" presStyleLbl="sibTrans2D1" presStyleIdx="0" presStyleCnt="0"/>
      <dgm:spPr/>
      <dgm:t>
        <a:bodyPr/>
        <a:lstStyle/>
        <a:p>
          <a:endParaRPr/>
        </a:p>
      </dgm:t>
    </dgm:pt>
    <dgm:pt modelId="{0C4DA634-7E08-4334-B86F-2DBEFDDC0EAA}" type="pres">
      <dgm:prSet presAssocID="{101CA472-895D-4829-9A54-443BFE256F07}" presName="compNode" presStyleCnt="0"/>
      <dgm:spPr/>
      <dgm:t>
        <a:bodyPr/>
        <a:lstStyle/>
        <a:p>
          <a:endParaRPr/>
        </a:p>
      </dgm:t>
    </dgm:pt>
    <dgm:pt modelId="{5F676353-3761-41BF-B1FF-84EA324BCD85}" type="pres">
      <dgm:prSet presAssocID="{101CA472-895D-4829-9A54-443BFE256F07}" presName="pictRect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t="-4000" b="-4000"/>
          </a:stretch>
        </a:blipFill>
      </dgm:spPr>
      <dgm:t>
        <a:bodyPr/>
        <a:lstStyle/>
        <a:p>
          <a:endParaRPr/>
        </a:p>
      </dgm:t>
      <dgm:extLst>
        <a:ext uri="{E40237B7-FDA0-4F09-8148-C483321AD2D9}">
          <dgm14:cNvPr xmlns:dgm14="http://schemas.microsoft.com/office/drawing/2010/diagram" id="0" name="" descr="Vintage movie countdown 3"/>
        </a:ext>
      </dgm:extLst>
    </dgm:pt>
    <dgm:pt modelId="{1A01AFCD-BBFD-4E49-8C23-C2621593C0E4}" type="pres">
      <dgm:prSet presAssocID="{101CA472-895D-4829-9A54-443BFE256F07}" presName="textRec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/>
        </a:p>
      </dgm:t>
    </dgm:pt>
    <dgm:pt modelId="{FC093A6A-D4D2-40D8-A9B9-29DE13B9ECE2}" type="pres">
      <dgm:prSet presAssocID="{E7E37495-DF8D-43AB-981E-673F191BA4DA}" presName="sibTrans" presStyleLbl="sibTrans2D1" presStyleIdx="0" presStyleCnt="0"/>
      <dgm:spPr/>
      <dgm:t>
        <a:bodyPr/>
        <a:lstStyle/>
        <a:p>
          <a:endParaRPr/>
        </a:p>
      </dgm:t>
    </dgm:pt>
    <dgm:pt modelId="{1CD2255E-212F-4905-AC9E-DEDA611D12A1}" type="pres">
      <dgm:prSet presAssocID="{97483EB9-3A46-4A58-9ECA-210DE9C1AE7B}" presName="compNode" presStyleCnt="0"/>
      <dgm:spPr/>
      <dgm:t>
        <a:bodyPr/>
        <a:lstStyle/>
        <a:p>
          <a:endParaRPr/>
        </a:p>
      </dgm:t>
    </dgm:pt>
    <dgm:pt modelId="{A6094036-8DD6-447F-A959-DD5D624821F6}" type="pres">
      <dgm:prSet presAssocID="{97483EB9-3A46-4A58-9ECA-210DE9C1AE7B}" presName="pictRect" presStyleLbl="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t="-4000" b="-4000"/>
          </a:stretch>
        </a:blipFill>
      </dgm:spPr>
      <dgm:t>
        <a:bodyPr/>
        <a:lstStyle/>
        <a:p>
          <a:endParaRPr/>
        </a:p>
      </dgm:t>
      <dgm:extLst>
        <a:ext uri="{E40237B7-FDA0-4F09-8148-C483321AD2D9}">
          <dgm14:cNvPr xmlns:dgm14="http://schemas.microsoft.com/office/drawing/2010/diagram" id="0" name="" descr="Vintage movie countdown 4"/>
        </a:ext>
      </dgm:extLst>
    </dgm:pt>
    <dgm:pt modelId="{1AA8D7EB-CA27-4E58-9CE3-7C90BF9A476F}" type="pres">
      <dgm:prSet presAssocID="{97483EB9-3A46-4A58-9ECA-210DE9C1AE7B}" presName="textRect" presStyleLbl="revTx" presStyleIdx="3" presStyleCnt="4" custScaleX="154851">
        <dgm:presLayoutVars>
          <dgm:bulletEnabled val="1"/>
        </dgm:presLayoutVars>
      </dgm:prSet>
      <dgm:spPr/>
      <dgm:t>
        <a:bodyPr/>
        <a:lstStyle/>
        <a:p>
          <a:endParaRPr/>
        </a:p>
      </dgm:t>
    </dgm:pt>
  </dgm:ptLst>
  <dgm:cxnLst>
    <dgm:cxn modelId="{0F2A7BF4-6EC6-4B28-BE3A-9377EA7E8364}" srcId="{F8790B6F-B9AB-4967-84E5-B2F590076A30}" destId="{316033C0-01A8-4F9F-82FB-51BB559BB094}" srcOrd="0" destOrd="0" parTransId="{E3B24BEE-FE5A-4BD0-9BC6-49795F4A81AC}" sibTransId="{C02C5F70-A674-411C-B56A-9821E0E0DB60}"/>
    <dgm:cxn modelId="{A7B168C2-E65E-4F8E-B157-D8EA564DCE6D}" type="presOf" srcId="{97483EB9-3A46-4A58-9ECA-210DE9C1AE7B}" destId="{1AA8D7EB-CA27-4E58-9CE3-7C90BF9A476F}" srcOrd="0" destOrd="0" presId="urn:microsoft.com/office/officeart/2005/8/layout/pList1"/>
    <dgm:cxn modelId="{41DEC39B-6BAA-4406-B595-43DD528312F4}" type="presOf" srcId="{E7E37495-DF8D-43AB-981E-673F191BA4DA}" destId="{FC093A6A-D4D2-40D8-A9B9-29DE13B9ECE2}" srcOrd="0" destOrd="0" presId="urn:microsoft.com/office/officeart/2005/8/layout/pList1"/>
    <dgm:cxn modelId="{B3310128-3062-4EC3-A390-22DD48796230}" srcId="{F8790B6F-B9AB-4967-84E5-B2F590076A30}" destId="{97483EB9-3A46-4A58-9ECA-210DE9C1AE7B}" srcOrd="3" destOrd="0" parTransId="{9D74EEC9-000E-47BF-9EAB-2402402677FA}" sibTransId="{C0218C85-5D83-49CF-8411-64B63D4DA1B9}"/>
    <dgm:cxn modelId="{6D4710D4-A491-497F-B27F-67749EEC9A2C}" type="presOf" srcId="{8C9D6AEB-A37F-4E58-9CCD-7936F65F0F27}" destId="{055BED2A-7F5E-44E0-ACA2-4AC3CFDA1A2C}" srcOrd="0" destOrd="0" presId="urn:microsoft.com/office/officeart/2005/8/layout/pList1"/>
    <dgm:cxn modelId="{FB5F32F7-2A57-4E54-BEBB-727BFE6BAD12}" type="presOf" srcId="{3A334F39-3D73-4C40-9AD6-658FB0591F5E}" destId="{85EB0700-47EF-44C1-96C5-C3FFEFDED646}" srcOrd="0" destOrd="0" presId="urn:microsoft.com/office/officeart/2005/8/layout/pList1"/>
    <dgm:cxn modelId="{9C6ACEE6-2687-43C5-83B7-CB8685145BA3}" srcId="{F8790B6F-B9AB-4967-84E5-B2F590076A30}" destId="{3A334F39-3D73-4C40-9AD6-658FB0591F5E}" srcOrd="1" destOrd="0" parTransId="{AE52707E-6354-4602-9E9A-CE985803309F}" sibTransId="{8C9D6AEB-A37F-4E58-9CCD-7936F65F0F27}"/>
    <dgm:cxn modelId="{7BC1BABF-9892-49A8-A408-63E951882550}" srcId="{F8790B6F-B9AB-4967-84E5-B2F590076A30}" destId="{101CA472-895D-4829-9A54-443BFE256F07}" srcOrd="2" destOrd="0" parTransId="{7EB4A9C4-4282-4901-9542-5ADA07085977}" sibTransId="{E7E37495-DF8D-43AB-981E-673F191BA4DA}"/>
    <dgm:cxn modelId="{AD8A3C56-29D4-455F-9B97-37FC69E12F52}" type="presOf" srcId="{F8790B6F-B9AB-4967-84E5-B2F590076A30}" destId="{8F69A313-F3A5-45B8-BEA1-ECB7338FE450}" srcOrd="0" destOrd="0" presId="urn:microsoft.com/office/officeart/2005/8/layout/pList1"/>
    <dgm:cxn modelId="{06C162C7-F895-4BEB-874A-0746E122DDCC}" type="presOf" srcId="{316033C0-01A8-4F9F-82FB-51BB559BB094}" destId="{3FE7BDB1-871E-4200-8BEA-39815FA14F05}" srcOrd="0" destOrd="0" presId="urn:microsoft.com/office/officeart/2005/8/layout/pList1"/>
    <dgm:cxn modelId="{F0B78118-E270-4A0A-AF47-7AD578F6553E}" type="presOf" srcId="{101CA472-895D-4829-9A54-443BFE256F07}" destId="{1A01AFCD-BBFD-4E49-8C23-C2621593C0E4}" srcOrd="0" destOrd="0" presId="urn:microsoft.com/office/officeart/2005/8/layout/pList1"/>
    <dgm:cxn modelId="{BC1F6F8A-B50A-4D28-8C62-DF73B771F2E5}" type="presOf" srcId="{C02C5F70-A674-411C-B56A-9821E0E0DB60}" destId="{64F0D8A9-87B2-4701-BD9C-6D57F8F2F964}" srcOrd="0" destOrd="0" presId="urn:microsoft.com/office/officeart/2005/8/layout/pList1"/>
    <dgm:cxn modelId="{8E06BB6D-0855-448F-BD38-DF3F07749B01}" type="presParOf" srcId="{8F69A313-F3A5-45B8-BEA1-ECB7338FE450}" destId="{079AD1E3-1C88-458C-9EC3-1846C78BE943}" srcOrd="0" destOrd="0" presId="urn:microsoft.com/office/officeart/2005/8/layout/pList1"/>
    <dgm:cxn modelId="{92D2B3EF-DA4D-4B58-A040-9A0951773083}" type="presParOf" srcId="{079AD1E3-1C88-458C-9EC3-1846C78BE943}" destId="{E06CDFD0-8230-433B-8DE0-0BAF0725685A}" srcOrd="0" destOrd="0" presId="urn:microsoft.com/office/officeart/2005/8/layout/pList1"/>
    <dgm:cxn modelId="{1CA82F54-B0C9-42E8-BE96-F9DF8B728332}" type="presParOf" srcId="{079AD1E3-1C88-458C-9EC3-1846C78BE943}" destId="{3FE7BDB1-871E-4200-8BEA-39815FA14F05}" srcOrd="1" destOrd="0" presId="urn:microsoft.com/office/officeart/2005/8/layout/pList1"/>
    <dgm:cxn modelId="{5B37B5F4-E2DC-459B-A8F2-8866E847F0AD}" type="presParOf" srcId="{8F69A313-F3A5-45B8-BEA1-ECB7338FE450}" destId="{64F0D8A9-87B2-4701-BD9C-6D57F8F2F964}" srcOrd="1" destOrd="0" presId="urn:microsoft.com/office/officeart/2005/8/layout/pList1"/>
    <dgm:cxn modelId="{B615E4A4-3E3B-4905-B426-760F34BD4FD1}" type="presParOf" srcId="{8F69A313-F3A5-45B8-BEA1-ECB7338FE450}" destId="{0A6A6CC9-F613-44AC-A2B0-B15B92B82C1E}" srcOrd="2" destOrd="0" presId="urn:microsoft.com/office/officeart/2005/8/layout/pList1"/>
    <dgm:cxn modelId="{86E0646A-6BD8-40AC-9BEE-0D7F739146B3}" type="presParOf" srcId="{0A6A6CC9-F613-44AC-A2B0-B15B92B82C1E}" destId="{74642119-1788-41D8-968B-13259F58660A}" srcOrd="0" destOrd="0" presId="urn:microsoft.com/office/officeart/2005/8/layout/pList1"/>
    <dgm:cxn modelId="{2A12CB5C-41E7-4AE1-8077-F036D41D1185}" type="presParOf" srcId="{0A6A6CC9-F613-44AC-A2B0-B15B92B82C1E}" destId="{85EB0700-47EF-44C1-96C5-C3FFEFDED646}" srcOrd="1" destOrd="0" presId="urn:microsoft.com/office/officeart/2005/8/layout/pList1"/>
    <dgm:cxn modelId="{10382B18-CAF7-4A7F-8229-BA6BC0AB009A}" type="presParOf" srcId="{8F69A313-F3A5-45B8-BEA1-ECB7338FE450}" destId="{055BED2A-7F5E-44E0-ACA2-4AC3CFDA1A2C}" srcOrd="3" destOrd="0" presId="urn:microsoft.com/office/officeart/2005/8/layout/pList1"/>
    <dgm:cxn modelId="{E902711C-4898-43AB-83FC-47CB51E66BAF}" type="presParOf" srcId="{8F69A313-F3A5-45B8-BEA1-ECB7338FE450}" destId="{0C4DA634-7E08-4334-B86F-2DBEFDDC0EAA}" srcOrd="4" destOrd="0" presId="urn:microsoft.com/office/officeart/2005/8/layout/pList1"/>
    <dgm:cxn modelId="{E23A300F-6224-49BD-9DDB-529AD8482EBC}" type="presParOf" srcId="{0C4DA634-7E08-4334-B86F-2DBEFDDC0EAA}" destId="{5F676353-3761-41BF-B1FF-84EA324BCD85}" srcOrd="0" destOrd="0" presId="urn:microsoft.com/office/officeart/2005/8/layout/pList1"/>
    <dgm:cxn modelId="{36887234-9420-44BA-A62C-F6BA099317B3}" type="presParOf" srcId="{0C4DA634-7E08-4334-B86F-2DBEFDDC0EAA}" destId="{1A01AFCD-BBFD-4E49-8C23-C2621593C0E4}" srcOrd="1" destOrd="0" presId="urn:microsoft.com/office/officeart/2005/8/layout/pList1"/>
    <dgm:cxn modelId="{AF6D45FA-10BB-447C-9B03-A6474CAC1E70}" type="presParOf" srcId="{8F69A313-F3A5-45B8-BEA1-ECB7338FE450}" destId="{FC093A6A-D4D2-40D8-A9B9-29DE13B9ECE2}" srcOrd="5" destOrd="0" presId="urn:microsoft.com/office/officeart/2005/8/layout/pList1"/>
    <dgm:cxn modelId="{CF12EF5B-233A-424F-983B-BFBE3BB162A2}" type="presParOf" srcId="{8F69A313-F3A5-45B8-BEA1-ECB7338FE450}" destId="{1CD2255E-212F-4905-AC9E-DEDA611D12A1}" srcOrd="6" destOrd="0" presId="urn:microsoft.com/office/officeart/2005/8/layout/pList1"/>
    <dgm:cxn modelId="{60CC838D-18FD-48C4-AD58-C70E8CA1C48D}" type="presParOf" srcId="{1CD2255E-212F-4905-AC9E-DEDA611D12A1}" destId="{A6094036-8DD6-447F-A959-DD5D624821F6}" srcOrd="0" destOrd="0" presId="urn:microsoft.com/office/officeart/2005/8/layout/pList1"/>
    <dgm:cxn modelId="{0039C03A-9D5C-42EA-A892-FA41DEE5FE50}" type="presParOf" srcId="{1CD2255E-212F-4905-AC9E-DEDA611D12A1}" destId="{1AA8D7EB-CA27-4E58-9CE3-7C90BF9A476F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6CDFD0-8230-433B-8DE0-0BAF0725685A}">
      <dsp:nvSpPr>
        <dsp:cNvPr id="0" name=""/>
        <dsp:cNvSpPr/>
      </dsp:nvSpPr>
      <dsp:spPr>
        <a:xfrm>
          <a:off x="736" y="1071385"/>
          <a:ext cx="1996806" cy="1375799"/>
        </a:xfrm>
        <a:prstGeom prst="roundRect">
          <a:avLst/>
        </a:prstGeom>
        <a:blipFill>
          <a:blip xmlns:r="http://schemas.openxmlformats.org/officeDocument/2006/relationships" r:embed="rId1"/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E7BDB1-871E-4200-8BEA-39815FA14F05}">
      <dsp:nvSpPr>
        <dsp:cNvPr id="0" name=""/>
        <dsp:cNvSpPr/>
      </dsp:nvSpPr>
      <dsp:spPr>
        <a:xfrm>
          <a:off x="736" y="2447185"/>
          <a:ext cx="1996806" cy="7408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0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" sz="1400" b="1" i="0" u="none" strike="noStrike" kern="1200">
              <a:solidFill>
                <a:srgbClr val="143C7A"/>
              </a:solidFill>
              <a:highlight>
                <a:srgbClr val="000000">
                  <a:alpha val="0"/>
                </a:srgbClr>
              </a:highlight>
              <a:latin typeface="Arial"/>
            </a:rPr>
            <a:t>Oportunidades extendidas para solidificar el aprendizaje y permitir una inmersión más profunda en temas de interés</a:t>
          </a:r>
        </a:p>
      </dsp:txBody>
      <dsp:txXfrm>
        <a:off x="736" y="2447185"/>
        <a:ext cx="1996806" cy="740815"/>
      </dsp:txXfrm>
    </dsp:sp>
    <dsp:sp modelId="{74642119-1788-41D8-968B-13259F58660A}">
      <dsp:nvSpPr>
        <dsp:cNvPr id="0" name=""/>
        <dsp:cNvSpPr/>
      </dsp:nvSpPr>
      <dsp:spPr>
        <a:xfrm>
          <a:off x="2197308" y="1071385"/>
          <a:ext cx="1996806" cy="1375799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EB0700-47EF-44C1-96C5-C3FFEFDED646}">
      <dsp:nvSpPr>
        <dsp:cNvPr id="0" name=""/>
        <dsp:cNvSpPr/>
      </dsp:nvSpPr>
      <dsp:spPr>
        <a:xfrm>
          <a:off x="2197308" y="2447185"/>
          <a:ext cx="1996806" cy="7408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0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" sz="1400" b="1" i="0" u="none" strike="noStrike" kern="1200">
              <a:solidFill>
                <a:srgbClr val="143C7A"/>
              </a:solidFill>
              <a:highlight>
                <a:srgbClr val="000000">
                  <a:alpha val="0"/>
                </a:srgbClr>
              </a:highlight>
              <a:latin typeface="Arial"/>
            </a:rPr>
            <a:t>Aprendizaje basado en proyectos</a:t>
          </a:r>
        </a:p>
      </dsp:txBody>
      <dsp:txXfrm>
        <a:off x="2197308" y="2447185"/>
        <a:ext cx="1996806" cy="740815"/>
      </dsp:txXfrm>
    </dsp:sp>
    <dsp:sp modelId="{5F676353-3761-41BF-B1FF-84EA324BCD85}">
      <dsp:nvSpPr>
        <dsp:cNvPr id="0" name=""/>
        <dsp:cNvSpPr/>
      </dsp:nvSpPr>
      <dsp:spPr>
        <a:xfrm>
          <a:off x="4393879" y="1071385"/>
          <a:ext cx="1996806" cy="1375799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01AFCD-BBFD-4E49-8C23-C2621593C0E4}">
      <dsp:nvSpPr>
        <dsp:cNvPr id="0" name=""/>
        <dsp:cNvSpPr/>
      </dsp:nvSpPr>
      <dsp:spPr>
        <a:xfrm>
          <a:off x="4393879" y="2447185"/>
          <a:ext cx="1996806" cy="7408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" sz="1800" b="1" i="0" u="none" strike="noStrike" kern="1200">
              <a:solidFill>
                <a:srgbClr val="143C7A"/>
              </a:solidFill>
              <a:highlight>
                <a:srgbClr val="000000">
                  <a:alpha val="0"/>
                </a:srgbClr>
              </a:highlight>
              <a:latin typeface="Arial"/>
            </a:rPr>
            <a:t>Fomentar el pensamiento crítico y creativo</a:t>
          </a:r>
        </a:p>
      </dsp:txBody>
      <dsp:txXfrm>
        <a:off x="4393879" y="2447185"/>
        <a:ext cx="1996806" cy="740815"/>
      </dsp:txXfrm>
    </dsp:sp>
    <dsp:sp modelId="{A6094036-8DD6-447F-A959-DD5D624821F6}">
      <dsp:nvSpPr>
        <dsp:cNvPr id="0" name=""/>
        <dsp:cNvSpPr/>
      </dsp:nvSpPr>
      <dsp:spPr>
        <a:xfrm>
          <a:off x="7138085" y="1071385"/>
          <a:ext cx="1996806" cy="1375799"/>
        </a:xfrm>
        <a:prstGeom prst="round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A8D7EB-CA27-4E58-9CE3-7C90BF9A476F}">
      <dsp:nvSpPr>
        <dsp:cNvPr id="0" name=""/>
        <dsp:cNvSpPr/>
      </dsp:nvSpPr>
      <dsp:spPr>
        <a:xfrm>
          <a:off x="6590450" y="2447185"/>
          <a:ext cx="3092075" cy="7408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" sz="1800" b="1" i="0" u="none" strike="noStrike" kern="1200" dirty="0">
              <a:solidFill>
                <a:srgbClr val="143C7A"/>
              </a:solidFill>
              <a:highlight>
                <a:srgbClr val="000000">
                  <a:alpha val="0"/>
                </a:srgbClr>
              </a:highlight>
              <a:latin typeface="Arial"/>
            </a:rPr>
            <a:t>Nivelar con los estándares actuales del plan de estudios</a:t>
          </a:r>
        </a:p>
      </dsp:txBody>
      <dsp:txXfrm>
        <a:off x="6590450" y="2447185"/>
        <a:ext cx="3092075" cy="7408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2.emf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emf"/><Relationship Id="rId3" Type="http://schemas.openxmlformats.org/officeDocument/2006/relationships/image" Target="../media/image2.emf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wmf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wmf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wmf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wmf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w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F37FC7F-805F-1453-5FD8-70BF97F6FB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5519A5A-506F-6248-E39E-DD1183AF3B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C130F95-A07D-6FB5-8D00-A9C301E51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52677-7D0F-48EE-BB09-A42E07C9CD23}" type="datetimeFigureOut">
              <a:rPr lang="en-US" smtClean="0"/>
              <a:t>10/31/23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185F203-8F5A-040F-C2F7-8D1D81E50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6240141-12FE-3F1F-6272-9D008BF23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CE22D-1BD2-4B41-A993-7072E986340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29603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2C782FC-14FE-F475-C375-8936AF274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99DA0C8-0CE4-5894-1035-3921EC2A4F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6E281C0-8261-DFBC-2D2F-B640CCACF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52677-7D0F-48EE-BB09-A42E07C9CD23}" type="datetimeFigureOut">
              <a:rPr lang="en-US" smtClean="0"/>
              <a:t>10/31/23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6860876-8EAF-CEEB-A7AE-A2575F7EA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F188B99-2404-4F22-8A00-85BC72A28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CE22D-1BD2-4B41-A993-7072E986340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96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BBB2E60-01DF-EF87-2827-C7A314B82A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34A96FF-EB46-3BF2-7CF3-FCE6778C2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1E580EF-32F3-0ACA-E35E-985079AAF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52677-7D0F-48EE-BB09-A42E07C9CD23}" type="datetimeFigureOut">
              <a:rPr lang="en-US" smtClean="0"/>
              <a:t>10/31/23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02BB7C1-3DA5-F4EE-B4A2-4A184AAE8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F174233-D479-5535-9778-57D3988E2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CE22D-1BD2-4B41-A993-7072E986340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85569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bg>
      <p:bgPr>
        <a:solidFill>
          <a:srgbClr val="0964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01AD3FC-1560-D84D-613F-7FBFC4C751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r="33605" b="32231"/>
          <a:stretch>
            <a:fillRect/>
          </a:stretch>
        </p:blipFill>
        <p:spPr>
          <a:xfrm>
            <a:off x="0" y="1"/>
            <a:ext cx="12192001" cy="685799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60F4D86-086D-D71B-5EAD-C0C3D3199F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90732" y="1800265"/>
            <a:ext cx="5330298" cy="2765770"/>
          </a:xfrm>
        </p:spPr>
        <p:txBody>
          <a:bodyPr anchor="ctr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2E43815-6555-194B-63DD-D690B136A9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0731" y="4566035"/>
            <a:ext cx="5330298" cy="823912"/>
          </a:xfr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F2FF02D-52FB-8CAE-D686-D245A1FFFF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2118" b="20440"/>
          <a:stretch>
            <a:fillRect/>
          </a:stretch>
        </p:blipFill>
        <p:spPr>
          <a:xfrm>
            <a:off x="3444816" y="4849641"/>
            <a:ext cx="2621280" cy="1767840"/>
          </a:xfrm>
          <a:prstGeom prst="rect">
            <a:avLst/>
          </a:prstGeom>
        </p:spPr>
      </p:pic>
      <p:pic>
        <p:nvPicPr>
          <p:cNvPr id="3" name="Picture 2" descr="Text&#10;&#10;Description automatically generated with low confidence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BFB77A2-F3AC-481E-5D5A-B33F2B6B14A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98900" y="-557561"/>
            <a:ext cx="6491832" cy="8459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04334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8649F7C-C864-B9B9-2550-DED41953FD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b="50156"/>
          <a:stretch>
            <a:fillRect/>
          </a:stretch>
        </p:blipFill>
        <p:spPr>
          <a:xfrm>
            <a:off x="0" y="1"/>
            <a:ext cx="12192000" cy="3429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67C979E-8BB2-48DC-BB93-664A8E97D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590" y="136525"/>
            <a:ext cx="10515600" cy="1325563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1183319-0BAD-42A1-8965-B0D1B633A6A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B47EE0-0EBD-2941-8F1F-1A4BDCC430D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28442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0964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01AD3FC-1560-D84D-613F-7FBFC4C751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r="33605" b="32231"/>
          <a:stretch>
            <a:fillRect/>
          </a:stretch>
        </p:blipFill>
        <p:spPr>
          <a:xfrm>
            <a:off x="0" y="1"/>
            <a:ext cx="12192001" cy="685799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60F4D86-086D-D71B-5EAD-C0C3D3199F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90732" y="1800265"/>
            <a:ext cx="5330298" cy="2765770"/>
          </a:xfrm>
        </p:spPr>
        <p:txBody>
          <a:bodyPr anchor="ctr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2E43815-6555-194B-63DD-D690B136A9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0731" y="4566035"/>
            <a:ext cx="5330298" cy="823912"/>
          </a:xfr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F2FF02D-52FB-8CAE-D686-D245A1FFFF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2118" b="20440"/>
          <a:stretch>
            <a:fillRect/>
          </a:stretch>
        </p:blipFill>
        <p:spPr>
          <a:xfrm>
            <a:off x="3444816" y="4849641"/>
            <a:ext cx="2621280" cy="1767840"/>
          </a:xfrm>
          <a:prstGeom prst="rect">
            <a:avLst/>
          </a:prstGeom>
        </p:spPr>
      </p:pic>
      <p:pic>
        <p:nvPicPr>
          <p:cNvPr id="3" name="Picture 2" descr="Text&#10;&#10;Description automatically generated with low confidence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BFB77A2-F3AC-481E-5D5A-B33F2B6B14A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98900" y="-557561"/>
            <a:ext cx="6491832" cy="8459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11937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0964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01AD3FC-1560-D84D-613F-7FBFC4C751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r="33605" b="32231"/>
          <a:stretch>
            <a:fillRect/>
          </a:stretch>
        </p:blipFill>
        <p:spPr>
          <a:xfrm>
            <a:off x="0" y="1"/>
            <a:ext cx="12192001" cy="685799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60F4D86-086D-D71B-5EAD-C0C3D3199F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4732" y="1242704"/>
            <a:ext cx="5925029" cy="2765770"/>
          </a:xfrm>
        </p:spPr>
        <p:txBody>
          <a:bodyPr anchor="ctr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2E43815-6555-194B-63DD-D690B136A9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94731" y="4008474"/>
            <a:ext cx="5925029" cy="823912"/>
          </a:xfr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C99024A-5226-5723-E638-1E390D12B3C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313" b="35334"/>
          <a:stretch>
            <a:fillRect/>
          </a:stretch>
        </p:blipFill>
        <p:spPr>
          <a:xfrm>
            <a:off x="177025" y="1696539"/>
            <a:ext cx="5440680" cy="48417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F2FF02D-52FB-8CAE-D686-D245A1FFFFA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12118" b="20440"/>
          <a:stretch>
            <a:fillRect/>
          </a:stretch>
        </p:blipFill>
        <p:spPr>
          <a:xfrm>
            <a:off x="177025" y="224972"/>
            <a:ext cx="2621280" cy="176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91200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0964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01AD3FC-1560-D84D-613F-7FBFC4C751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r="33605" b="32231"/>
          <a:stretch>
            <a:fillRect/>
          </a:stretch>
        </p:blipFill>
        <p:spPr>
          <a:xfrm>
            <a:off x="0" y="1"/>
            <a:ext cx="12192001" cy="685799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60F4D86-086D-D71B-5EAD-C0C3D3199F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4732" y="1455605"/>
            <a:ext cx="5925029" cy="2765770"/>
          </a:xfrm>
        </p:spPr>
        <p:txBody>
          <a:bodyPr anchor="ctr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2E43815-6555-194B-63DD-D690B136A9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94731" y="4221375"/>
            <a:ext cx="5925029" cy="823912"/>
          </a:xfr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F2FF02D-52FB-8CAE-D686-D245A1FFFF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2118" b="20440"/>
          <a:stretch>
            <a:fillRect/>
          </a:stretch>
        </p:blipFill>
        <p:spPr>
          <a:xfrm>
            <a:off x="197451" y="306638"/>
            <a:ext cx="2166608" cy="1461201"/>
          </a:xfrm>
          <a:prstGeom prst="rect">
            <a:avLst/>
          </a:prstGeom>
        </p:spPr>
      </p:pic>
      <p:pic>
        <p:nvPicPr>
          <p:cNvPr id="5" name="Picture 4" descr="A person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0657E2E-B5AD-1F68-B191-DCE42E1D02D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9835" y="1182029"/>
            <a:ext cx="5525779" cy="552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05358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0765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01AD3FC-1560-D84D-613F-7FBFC4C751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r="33605" b="32231"/>
          <a:stretch>
            <a:fillRect/>
          </a:stretch>
        </p:blipFill>
        <p:spPr>
          <a:xfrm>
            <a:off x="0" y="1"/>
            <a:ext cx="12192001" cy="685799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60F4D86-086D-D71B-5EAD-C0C3D3199F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3121" y="1551245"/>
            <a:ext cx="5925029" cy="2765770"/>
          </a:xfrm>
        </p:spPr>
        <p:txBody>
          <a:bodyPr anchor="ctr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2E43815-6555-194B-63DD-D690B136A9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3122" y="4608672"/>
            <a:ext cx="5925029" cy="823912"/>
          </a:xfr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F2FF02D-52FB-8CAE-D686-D245A1FFFF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2118" b="20440"/>
          <a:stretch>
            <a:fillRect/>
          </a:stretch>
        </p:blipFill>
        <p:spPr>
          <a:xfrm>
            <a:off x="6818151" y="1674541"/>
            <a:ext cx="5202877" cy="3508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41667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E205BDC-A6B9-FC27-B9AF-EF3C53F40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864B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2E46F77-AF80-87A5-44B7-A8FA016CBC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859EE2E-B99A-4BFD-8BB3-2F41627CC4DB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28E01C8-BB59-41C5-BB90-604F4EA898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6873" y="5873553"/>
            <a:ext cx="1119226" cy="714628"/>
          </a:xfrm>
          <a:prstGeom prst="rect">
            <a:avLst/>
          </a:prstGeom>
        </p:spPr>
      </p:pic>
      <p:sp>
        <p:nvSpPr>
          <p:cNvPr id="6" name="Slide Number Placeholder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63A323D-12B1-4D63-990C-BCCDDFCA46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38200" y="6223056"/>
            <a:ext cx="2743200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fld id="{05B47EE0-0EBD-2941-8F1F-1A4BDCC430D4}" type="slidenum">
              <a:rPr lang="en-US" smtClean="0"/>
              <a:pPr algn="l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846558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367CE78-27BE-1CDD-A137-70E239D5B2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7106"/>
            <a:ext cx="12192000" cy="687949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12CE475-657B-46C2-A0F7-49896491E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8458" y="6267"/>
            <a:ext cx="8672909" cy="1325563"/>
          </a:xfrm>
        </p:spPr>
        <p:txBody>
          <a:bodyPr>
            <a:normAutofit/>
          </a:bodyPr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163992D-31F0-43BC-8D72-960FF68BF3E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B47EE0-0EBD-2941-8F1F-1A4BDCC430D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68794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3B21C3A-402B-A527-480C-BAFA6126F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A5C9349-DB78-C995-9610-8BC90CB83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D3A7826-F1C1-6C4F-5CC2-6B17EE4D4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52677-7D0F-48EE-BB09-A42E07C9CD23}" type="datetimeFigureOut">
              <a:rPr lang="en-US" smtClean="0"/>
              <a:t>10/31/23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C8F8434-484C-38C4-6027-ADCCB6E30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2883098-35E2-538D-C614-E3E103BBC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CE22D-1BD2-4B41-A993-7072E986340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16857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7425280-02C0-F54C-B89B-74C50740B5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49" y="0"/>
            <a:ext cx="12189103" cy="68778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E205BDC-A6B9-FC27-B9AF-EF3C53F40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864B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2E46F77-AF80-87A5-44B7-A8FA016CBC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90317414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7425280-02C0-F54C-B89B-74C50740B5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49" y="0"/>
            <a:ext cx="12189103" cy="68778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E205BDC-A6B9-FC27-B9AF-EF3C53F40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864B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2E46F77-AF80-87A5-44B7-A8FA016CBC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188045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859EE2E-B99A-4BFD-8BB3-2F41627CC4DB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solidFill>
            <a:srgbClr val="0F2C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28E01C8-BB59-41C5-BB90-604F4EA898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6873" y="5873553"/>
            <a:ext cx="1119226" cy="714628"/>
          </a:xfrm>
          <a:prstGeom prst="rect">
            <a:avLst/>
          </a:prstGeom>
        </p:spPr>
      </p:pic>
      <p:sp>
        <p:nvSpPr>
          <p:cNvPr id="6" name="Slide Number Placeholder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63A323D-12B1-4D63-990C-BCCDDFCA46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73181" y="6211065"/>
            <a:ext cx="2743200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fld id="{05B47EE0-0EBD-2941-8F1F-1A4BDCC430D4}" type="slidenum">
              <a:rPr lang="en-US" smtClean="0"/>
              <a:pPr algn="l"/>
              <a:t>‹Nr.›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C926DE6-AA1D-44BA-9CCF-72615EB97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864B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95262917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A5C47C7-B597-2B74-CA24-6EE355D71E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49" y="0"/>
            <a:ext cx="12189101" cy="68778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4A13372-8455-ED4E-149F-809089865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590" y="136525"/>
            <a:ext cx="10515600" cy="1325563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6BA2638-C102-45DD-8AE0-72BAAB3BD5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B47EE0-0EBD-2941-8F1F-1A4BDCC430D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182019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006C4B5-A09F-A75E-3DDC-DD920A57F4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944" y="-10754"/>
            <a:ext cx="12168056" cy="68659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AC1AFB7-AC37-7DDB-C0BA-29732AE89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576264"/>
            <a:ext cx="10515600" cy="977899"/>
          </a:xfrm>
        </p:spPr>
        <p:txBody>
          <a:bodyPr anchor="t">
            <a:normAutofit/>
          </a:bodyPr>
          <a:lstStyle>
            <a:lvl1pPr>
              <a:defRPr sz="4400">
                <a:solidFill>
                  <a:srgbClr val="0864B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B48C4DA-A2B4-DC89-775D-834A58B4CF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895708"/>
            <a:ext cx="10515600" cy="306046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56474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006C4B5-A09F-A75E-3DDC-DD920A57F4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944" y="-10754"/>
            <a:ext cx="12168056" cy="68659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AC1AFB7-AC37-7DDB-C0BA-29732AE89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576264"/>
            <a:ext cx="10515600" cy="977899"/>
          </a:xfrm>
        </p:spPr>
        <p:txBody>
          <a:bodyPr anchor="t">
            <a:normAutofit/>
          </a:bodyPr>
          <a:lstStyle>
            <a:lvl1pPr>
              <a:defRPr sz="4400">
                <a:solidFill>
                  <a:srgbClr val="0864B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B48C4DA-A2B4-DC89-775D-834A58B4CF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895708"/>
            <a:ext cx="10515600" cy="306046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060837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006C4B5-A09F-A75E-3DDC-DD920A57F4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944" y="-10754"/>
            <a:ext cx="12168056" cy="68659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AC1AFB7-AC37-7DDB-C0BA-29732AE89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576264"/>
            <a:ext cx="10515600" cy="977899"/>
          </a:xfrm>
        </p:spPr>
        <p:txBody>
          <a:bodyPr anchor="t">
            <a:normAutofit/>
          </a:bodyPr>
          <a:lstStyle>
            <a:lvl1pPr>
              <a:defRPr sz="4400">
                <a:solidFill>
                  <a:srgbClr val="0864B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B48C4DA-A2B4-DC89-775D-834A58B4CF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895708"/>
            <a:ext cx="10515600" cy="306046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2416198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006C4B5-A09F-A75E-3DDC-DD920A57F4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944" y="-10754"/>
            <a:ext cx="12168056" cy="68659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AC1AFB7-AC37-7DDB-C0BA-29732AE89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576264"/>
            <a:ext cx="10515600" cy="977899"/>
          </a:xfrm>
        </p:spPr>
        <p:txBody>
          <a:bodyPr anchor="t">
            <a:normAutofit/>
          </a:bodyPr>
          <a:lstStyle>
            <a:lvl1pPr>
              <a:defRPr sz="4400">
                <a:solidFill>
                  <a:srgbClr val="0864B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B48C4DA-A2B4-DC89-775D-834A58B4CF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895708"/>
            <a:ext cx="10515600" cy="306046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249424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859EE2E-B99A-4BFD-8BB3-2F41627CC4DB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solidFill>
            <a:srgbClr val="1A86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28E01C8-BB59-41C5-BB90-604F4EA898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6873" y="5873553"/>
            <a:ext cx="1119226" cy="714628"/>
          </a:xfrm>
          <a:prstGeom prst="rect">
            <a:avLst/>
          </a:prstGeom>
        </p:spPr>
      </p:pic>
      <p:sp>
        <p:nvSpPr>
          <p:cNvPr id="6" name="Slide Number Placeholder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63A323D-12B1-4D63-990C-BCCDDFCA46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73181" y="6211065"/>
            <a:ext cx="2743200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fld id="{05B47EE0-0EBD-2941-8F1F-1A4BDCC430D4}" type="slidenum">
              <a:rPr lang="en-US" smtClean="0"/>
              <a:pPr algn="l"/>
              <a:t>‹Nr.›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7EED655-FD9E-4CF0-89D5-7C54BC9DB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864B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67096518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9104891-63AA-17D2-0BD9-F4BE5BFDC5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538" t="58" b="58"/>
          <a:stretch>
            <a:fillRect/>
          </a:stretch>
        </p:blipFill>
        <p:spPr>
          <a:xfrm>
            <a:off x="0" y="-13523"/>
            <a:ext cx="12191999" cy="70504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CBE528D-9D45-7C17-812E-A76567A66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864B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7A65F71-7416-A25F-6A55-5652211919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741D256-A2F6-F875-BC40-DA7CB0A9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3524487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143E51E-38FD-FCA3-656C-929509FEA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8F74928-8A75-B971-5005-2D4B6CD0A3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717AAA3-49B0-8D59-644C-9A892C2B2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52677-7D0F-48EE-BB09-A42E07C9CD23}" type="datetimeFigureOut">
              <a:rPr lang="en-US" smtClean="0"/>
              <a:t>10/31/23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A7FCC8F-5126-1A58-C4A8-807927B44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86D8783-F91B-5FD9-DE8D-E7A6854A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CE22D-1BD2-4B41-A993-7072E986340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91052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859EE2E-B99A-4BFD-8BB3-2F41627CC4DB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solidFill>
            <a:srgbClr val="E47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28E01C8-BB59-41C5-BB90-604F4EA898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6873" y="5873553"/>
            <a:ext cx="1119226" cy="714628"/>
          </a:xfrm>
          <a:prstGeom prst="rect">
            <a:avLst/>
          </a:prstGeom>
        </p:spPr>
      </p:pic>
      <p:sp>
        <p:nvSpPr>
          <p:cNvPr id="6" name="Slide Number Placeholder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63A323D-12B1-4D63-990C-BCCDDFCA46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73181" y="6211065"/>
            <a:ext cx="2743200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fld id="{05B47EE0-0EBD-2941-8F1F-1A4BDCC430D4}" type="slidenum">
              <a:rPr lang="en-US" smtClean="0"/>
              <a:pPr algn="l"/>
              <a:t>‹Nr.›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8CBC66E-3BC4-4083-B3EE-63D5EADD0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864B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6076286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8649F7C-C864-B9B9-2550-DED41953FD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b="50156"/>
          <a:stretch>
            <a:fillRect/>
          </a:stretch>
        </p:blipFill>
        <p:spPr>
          <a:xfrm>
            <a:off x="0" y="1"/>
            <a:ext cx="12192000" cy="3429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67C979E-8BB2-48DC-BB93-664A8E97D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590" y="136525"/>
            <a:ext cx="10515600" cy="1325563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1183319-0BAD-42A1-8965-B0D1B633A6A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B47EE0-0EBD-2941-8F1F-1A4BDCC430D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76984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208A945-BD24-26F8-CB76-94BF286926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7510"/>
            <a:ext cx="12192000" cy="68794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5C44A62-40AA-841C-E35D-BCAA35068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0864B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613DE37-DC7E-D112-8834-873E10D620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A4289F7-5669-C51E-58BB-EAF07C3832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03DB02A-84DC-1AEA-20CE-95231072C6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21B0F0C-CFA1-5830-7714-5229EFAB46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5790669-DAEA-A401-09DB-AB8F906C31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80071E-5AA8-6E4A-AEEF-CA25FBD6FAD7}" type="datetimeFigureOut">
              <a:rPr lang="en-US" smtClean="0"/>
              <a:t>10/31/23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AE0CED2-09BC-9214-F8E1-C5B6BD92A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98336DE-3F83-5CEA-2973-B7D953193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47EE0-0EBD-2941-8F1F-1A4BDCC430D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479857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859EE2E-B99A-4BFD-8BB3-2F41627CC4DB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solidFill>
            <a:srgbClr val="75B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28E01C8-BB59-41C5-BB90-604F4EA898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6873" y="5873553"/>
            <a:ext cx="1119226" cy="714628"/>
          </a:xfrm>
          <a:prstGeom prst="rect">
            <a:avLst/>
          </a:prstGeom>
        </p:spPr>
      </p:pic>
      <p:sp>
        <p:nvSpPr>
          <p:cNvPr id="6" name="Slide Number Placeholder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63A323D-12B1-4D63-990C-BCCDDFCA46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73181" y="6211065"/>
            <a:ext cx="2743200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fld id="{05B47EE0-0EBD-2941-8F1F-1A4BDCC430D4}" type="slidenum">
              <a:rPr lang="en-US" smtClean="0"/>
              <a:pPr algn="l"/>
              <a:t>‹Nr.›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FA684B4-5040-4FC4-934C-9CCA131DD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864B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535458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63DB4D5-CC1B-C4AC-973F-C7BC3E887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5DD1904-2D96-400F-19F9-067816FAE7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0BDD33C-A472-C1AF-2681-B879A24202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2C844F7-7A67-7AEC-BE80-3FBE54F2F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52677-7D0F-48EE-BB09-A42E07C9CD23}" type="datetimeFigureOut">
              <a:rPr lang="en-US" smtClean="0"/>
              <a:t>10/31/23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B688730-5C26-74FE-8974-CFF7CB6AA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C3308B0-A606-670D-D7BF-9D0D14725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CE22D-1BD2-4B41-A993-7072E986340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7655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D07AE66-3CCC-187A-7118-56D8FD509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B75789A-3457-6E5D-1E58-F1E00F2FB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7EE8182-E8DB-9C6C-F5D8-0B1AC45D4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6DFFC78-0C54-B86E-151C-2105E0E25B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2A74434-06FC-CF0C-2797-97811A8F69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E83DE69-7BC4-5952-5E23-CF7B4AC59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52677-7D0F-48EE-BB09-A42E07C9CD23}" type="datetimeFigureOut">
              <a:rPr lang="en-US" smtClean="0"/>
              <a:t>10/31/23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8ABFE11-256E-B464-023A-48F2E72ED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7BC656F-7ED7-B8B6-A26C-EBFA8B243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CE22D-1BD2-4B41-A993-7072E986340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21063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2B643B0-63EA-2A04-5D11-7C41E081A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9D95609-44E9-7548-24CF-917A50699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52677-7D0F-48EE-BB09-A42E07C9CD23}" type="datetimeFigureOut">
              <a:rPr lang="en-US" smtClean="0"/>
              <a:t>10/31/23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C89F603-674B-41B3-05D4-4AB8FF499B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BA080EF-B3EB-5B6D-4A2E-833103D8F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CE22D-1BD2-4B41-A993-7072E986340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37572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D0703B9-2DA1-1049-838E-61EB23F44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52677-7D0F-48EE-BB09-A42E07C9CD23}" type="datetimeFigureOut">
              <a:rPr lang="en-US" smtClean="0"/>
              <a:t>10/31/23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2795706-A7E4-6351-4CE0-D3E844EDE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3E3017D-BF7C-FAA0-368D-AE463EA56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CE22D-1BD2-4B41-A993-7072E986340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56633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6FEA8A6-BD8F-9645-2DA3-2DF7FDB9B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21AA873-53F4-6ECE-6C8D-7D188B6C7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5B62F06-BBF5-94B5-1CDB-891A8FCE45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528A508-4DFB-DE49-FCFE-EE446462D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52677-7D0F-48EE-BB09-A42E07C9CD23}" type="datetimeFigureOut">
              <a:rPr lang="en-US" smtClean="0"/>
              <a:t>10/31/23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3C9F38C-5335-08E1-B6FD-48A0B7832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261901E-9107-758F-373A-4BB4D9F5C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CE22D-1BD2-4B41-A993-7072E986340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43033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7F03182-90F7-0797-F169-171847CDA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8A63374-9D13-CBE7-86DE-79E03F5571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EFDD0CA-976F-FF32-B31C-65B98482FA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96AA8C6-9B83-A550-E967-6CCCF71A0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52677-7D0F-48EE-BB09-A42E07C9CD23}" type="datetimeFigureOut">
              <a:rPr lang="en-US" smtClean="0"/>
              <a:t>10/31/23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50D50C6-47E2-FC35-3902-8DD313D873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835CE99-FCB8-A954-3B51-8119A2486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CE22D-1BD2-4B41-A993-7072E986340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48006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20" Type="http://schemas.openxmlformats.org/officeDocument/2006/relationships/slideLayout" Target="../slideLayouts/slideLayout33.xml"/><Relationship Id="rId21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F05146B-144A-78D0-FA9F-EFB51E920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440480D-1800-24A9-2F42-C191D6177E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3090D24-D23E-8D27-2B17-AAB31AC415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52677-7D0F-48EE-BB09-A42E07C9CD23}" type="datetimeFigureOut">
              <a:rPr lang="en-US" smtClean="0"/>
              <a:t>10/31/23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4BAFF04-5EA6-8C5F-9CA2-464AED962A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BAA7CC9-38A5-0E2D-8326-DE720E5542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2CE22D-1BD2-4B41-A993-7072E986340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64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E9B85C6-4B78-FA55-FE91-3CA5A3DCD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2176847-96C6-DB1A-02D9-039C735503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58B0617-FA5B-65CB-BCC6-40867530B5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84368" y="630354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47EE0-0EBD-2941-8F1F-1A4BDCC430D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765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image" Target="../media/image29.jpeg"/><Relationship Id="rId3" Type="http://schemas.openxmlformats.org/officeDocument/2006/relationships/hyperlink" Target="https://www.publicdomainpictures.net/en/view-image.php?image=186683&amp;picture=raised-hands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7.jpeg"/><Relationship Id="rId3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0.jpeg"/><Relationship Id="rId3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32.xml"/><Relationship Id="rId2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B8C8940-3557-D3D8-D319-3B3D72291D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9702" y="3553544"/>
            <a:ext cx="6092298" cy="2883512"/>
          </a:xfrm>
        </p:spPr>
        <p:txBody>
          <a:bodyPr>
            <a:noAutofit/>
          </a:bodyPr>
          <a:lstStyle/>
          <a:p>
            <a:pPr rtl="0"/>
            <a:r>
              <a:rPr kumimoji="0" lang="es" sz="3000" b="1" i="0" u="none" strike="noStrike" kern="1200" cap="none" spc="0" normalizeH="0" baseline="0" noProof="0" dirty="0">
                <a:highlight>
                  <a:srgbClr val="000000">
                    <a:alpha val="0"/>
                  </a:srgbClr>
                </a:highlight>
                <a:uLnTx/>
                <a:uFillTx/>
                <a:latin typeface="TT Norms"/>
                <a:ea typeface="+mj-ea"/>
                <a:cs typeface="Arial"/>
              </a:rPr>
              <a:t/>
            </a:r>
            <a:br>
              <a:rPr kumimoji="0" lang="es" sz="3000" b="1" i="0" u="none" strike="noStrike" kern="1200" cap="none" spc="0" normalizeH="0" baseline="0" noProof="0" dirty="0">
                <a:highlight>
                  <a:srgbClr val="000000">
                    <a:alpha val="0"/>
                  </a:srgbClr>
                </a:highlight>
                <a:uLnTx/>
                <a:uFillTx/>
                <a:latin typeface="TT Norms"/>
                <a:ea typeface="+mj-ea"/>
                <a:cs typeface="Arial"/>
              </a:rPr>
            </a:br>
            <a:r>
              <a:rPr kumimoji="0" lang="es" sz="3000" b="1" i="0" u="none" strike="noStrike" kern="1200" cap="none" spc="0" normalizeH="0" baseline="0" noProof="0" dirty="0">
                <a:highlight>
                  <a:srgbClr val="000000">
                    <a:alpha val="0"/>
                  </a:srgbClr>
                </a:highlight>
                <a:uLnTx/>
                <a:uFillTx/>
                <a:latin typeface="TT Norms"/>
                <a:ea typeface="+mj-ea"/>
                <a:cs typeface="Arial"/>
              </a:rPr>
              <a:t>Oficina de educación para estudiantes excepcionales</a:t>
            </a:r>
            <a:br>
              <a:rPr kumimoji="0" lang="es" sz="3000" b="1" i="0" u="none" strike="noStrike" kern="1200" cap="none" spc="0" normalizeH="0" baseline="0" noProof="0" dirty="0">
                <a:highlight>
                  <a:srgbClr val="000000">
                    <a:alpha val="0"/>
                  </a:srgbClr>
                </a:highlight>
                <a:uLnTx/>
                <a:uFillTx/>
                <a:latin typeface="TT Norms"/>
                <a:ea typeface="+mj-ea"/>
                <a:cs typeface="Arial"/>
              </a:rPr>
            </a:br>
            <a:r>
              <a:rPr kumimoji="0" lang="es" sz="2200" b="0" i="1" u="none" strike="noStrike" kern="1200" cap="none" spc="0" normalizeH="0" baseline="0" noProof="0" dirty="0">
                <a:highlight>
                  <a:srgbClr val="000000">
                    <a:alpha val="0"/>
                  </a:srgbClr>
                </a:highlight>
                <a:uLnTx/>
                <a:uFillTx/>
                <a:latin typeface="TT Norms"/>
                <a:ea typeface="+mj-ea"/>
                <a:cs typeface="Arial"/>
              </a:rPr>
              <a:t/>
            </a:r>
            <a:br>
              <a:rPr kumimoji="0" lang="es" sz="2200" b="0" i="1" u="none" strike="noStrike" kern="1200" cap="none" spc="0" normalizeH="0" baseline="0" noProof="0" dirty="0">
                <a:highlight>
                  <a:srgbClr val="000000">
                    <a:alpha val="0"/>
                  </a:srgbClr>
                </a:highlight>
                <a:uLnTx/>
                <a:uFillTx/>
                <a:latin typeface="TT Norms"/>
                <a:ea typeface="+mj-ea"/>
                <a:cs typeface="Arial"/>
              </a:rPr>
            </a:br>
            <a:r>
              <a:rPr lang="es" sz="2600" b="1" i="0" u="none" strike="noStrike" dirty="0">
                <a:highlight>
                  <a:srgbClr val="000000">
                    <a:alpha val="0"/>
                  </a:srgbClr>
                </a:highlight>
                <a:latin typeface="TT Norms"/>
                <a:cs typeface="Arial"/>
              </a:rPr>
              <a:t>Educación para estudiantes dotados y talentosos</a:t>
            </a:r>
            <a:r>
              <a:rPr lang="es" sz="2800" b="0" i="1" u="none" strike="noStrike" dirty="0">
                <a:highlight>
                  <a:srgbClr val="000000">
                    <a:alpha val="0"/>
                  </a:srgbClr>
                </a:highlight>
                <a:latin typeface="TT Norms"/>
                <a:cs typeface="Arial"/>
              </a:rPr>
              <a:t/>
            </a:r>
            <a:br>
              <a:rPr lang="es" sz="2800" b="0" i="1" u="none" strike="noStrike" dirty="0">
                <a:highlight>
                  <a:srgbClr val="000000">
                    <a:alpha val="0"/>
                  </a:srgbClr>
                </a:highlight>
                <a:latin typeface="TT Norms"/>
                <a:cs typeface="Arial"/>
              </a:rPr>
            </a:br>
            <a:r>
              <a:rPr lang="es" sz="2200" b="0" i="1" u="none" strike="noStrike" dirty="0">
                <a:highlight>
                  <a:srgbClr val="000000">
                    <a:alpha val="0"/>
                  </a:srgbClr>
                </a:highlight>
                <a:latin typeface="TT Norms"/>
                <a:cs typeface="Arial"/>
              </a:rPr>
              <a:t>Valeria Jackson, Ph.D., Directora general</a:t>
            </a:r>
            <a:br>
              <a:rPr lang="es" sz="2200" b="0" i="1" u="none" strike="noStrike" dirty="0">
                <a:highlight>
                  <a:srgbClr val="000000">
                    <a:alpha val="0"/>
                  </a:srgbClr>
                </a:highlight>
                <a:latin typeface="TT Norms"/>
                <a:cs typeface="Arial"/>
              </a:rPr>
            </a:br>
            <a:r>
              <a:rPr lang="es" sz="2200" b="0" i="1" u="none" strike="noStrike" dirty="0">
                <a:highlight>
                  <a:srgbClr val="000000">
                    <a:alpha val="0"/>
                  </a:srgbClr>
                </a:highlight>
                <a:latin typeface="TT Norms"/>
                <a:cs typeface="Arial"/>
              </a:rPr>
              <a:t/>
            </a:r>
            <a:br>
              <a:rPr lang="es" sz="2200" b="0" i="1" u="none" strike="noStrike" dirty="0">
                <a:highlight>
                  <a:srgbClr val="000000">
                    <a:alpha val="0"/>
                  </a:srgbClr>
                </a:highlight>
                <a:latin typeface="TT Norms"/>
                <a:cs typeface="Arial"/>
              </a:rPr>
            </a:br>
            <a:r>
              <a:rPr lang="es" sz="2200" b="0" i="1" u="none" strike="noStrike" dirty="0">
                <a:highlight>
                  <a:srgbClr val="000000">
                    <a:alpha val="0"/>
                  </a:srgbClr>
                </a:highlight>
                <a:latin typeface="Calibri Light"/>
                <a:ea typeface="+mj-lt"/>
                <a:cs typeface="+mj-lt"/>
              </a:rPr>
              <a:t>Lohren Nzoma, superintentende asistente </a:t>
            </a:r>
            <a:br>
              <a:rPr lang="es" sz="2200" b="0" i="1" u="none" strike="noStrike" dirty="0">
                <a:highlight>
                  <a:srgbClr val="000000">
                    <a:alpha val="0"/>
                  </a:srgbClr>
                </a:highlight>
                <a:latin typeface="Calibri Light"/>
                <a:ea typeface="+mj-lt"/>
                <a:cs typeface="+mj-lt"/>
              </a:rPr>
            </a:br>
            <a:r>
              <a:rPr lang="es" sz="2200" b="0" i="1" u="none" strike="noStrike" dirty="0">
                <a:highlight>
                  <a:srgbClr val="000000">
                    <a:alpha val="0"/>
                  </a:srgbClr>
                </a:highlight>
                <a:latin typeface="Calibri Light"/>
                <a:ea typeface="+mj-lt"/>
                <a:cs typeface="+mj-lt"/>
              </a:rPr>
              <a:t>Michelle DeJaeger, Directora ejecutiva</a:t>
            </a:r>
            <a:r>
              <a:rPr lang="es" sz="6000" b="0" i="0" u="none" strike="noStrike" dirty="0">
                <a:highlight>
                  <a:srgbClr val="000000">
                    <a:alpha val="0"/>
                  </a:srgbClr>
                </a:highlight>
                <a:latin typeface="Calibri Light"/>
              </a:rPr>
              <a:t/>
            </a:r>
            <a:br>
              <a:rPr lang="es" sz="6000" b="0" i="0" u="none" strike="noStrike" dirty="0">
                <a:highlight>
                  <a:srgbClr val="000000">
                    <a:alpha val="0"/>
                  </a:srgbClr>
                </a:highlight>
                <a:latin typeface="Calibri Light"/>
              </a:rPr>
            </a:br>
            <a:r>
              <a:rPr lang="es" sz="2200" b="0" i="1" u="none" strike="noStrike" dirty="0">
                <a:highlight>
                  <a:srgbClr val="000000">
                    <a:alpha val="0"/>
                  </a:srgbClr>
                </a:highlight>
                <a:latin typeface="TT Norms"/>
                <a:cs typeface="Arial"/>
              </a:rPr>
              <a:t/>
            </a:r>
            <a:br>
              <a:rPr lang="es" sz="2200" b="0" i="1" u="none" strike="noStrike" dirty="0">
                <a:highlight>
                  <a:srgbClr val="000000">
                    <a:alpha val="0"/>
                  </a:srgbClr>
                </a:highlight>
                <a:latin typeface="TT Norms"/>
                <a:cs typeface="Arial"/>
              </a:rPr>
            </a:br>
            <a:endParaRPr lang="en-US" altLang="en-US" sz="2200" i="1" dirty="0">
              <a:latin typeface="TT Norms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FCF53EA-0277-EE35-6061-AC92C131A4B2}"/>
              </a:ext>
            </a:extLst>
          </p:cNvPr>
          <p:cNvSpPr txBox="1"/>
          <p:nvPr/>
        </p:nvSpPr>
        <p:spPr>
          <a:xfrm>
            <a:off x="6757060" y="514073"/>
            <a:ext cx="5177641" cy="31700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es" sz="3600" b="1" i="0" u="none" strike="noStrike" dirty="0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latin typeface="Calibri"/>
              </a:rPr>
              <a:t>Sesión de participación de padres y madres de GATE</a:t>
            </a:r>
          </a:p>
          <a:p>
            <a:pPr algn="ctr" rtl="0"/>
            <a:r>
              <a:rPr lang="es" sz="2800" b="1" i="1" u="none" strike="noStrike" dirty="0">
                <a:solidFill>
                  <a:srgbClr val="FFFFFF"/>
                </a:solidFill>
                <a:highlight>
                  <a:srgbClr val="000000">
                    <a:alpha val="0"/>
                  </a:srgbClr>
                </a:highlight>
                <a:latin typeface="Calibri"/>
              </a:rPr>
              <a:t>Modificación y enriquecimiento de la formación para estudiantes dotados, talentosos y doblemente excepcionales</a:t>
            </a:r>
          </a:p>
        </p:txBody>
      </p:sp>
    </p:spTree>
    <p:extLst>
      <p:ext uri="{BB962C8B-B14F-4D97-AF65-F5344CB8AC3E}">
        <p14:creationId xmlns:p14="http://schemas.microsoft.com/office/powerpoint/2010/main" val="3652836881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44098C2-C755-C6A0-C39E-62829DA6E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784" y="0"/>
            <a:ext cx="9048997" cy="1325563"/>
          </a:xfrm>
        </p:spPr>
        <p:txBody>
          <a:bodyPr>
            <a:noAutofit/>
          </a:bodyPr>
          <a:lstStyle/>
          <a:p>
            <a:pPr algn="ctr" rtl="0"/>
            <a:r>
              <a:rPr lang="es" sz="2400" b="1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Estrategias clave de programación para adaptarse a los estudiantes dotados, talentosos y doblemente excepcionales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7600D20-7B7E-6354-6C54-9729A5922E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8513" y="1923019"/>
            <a:ext cx="7007291" cy="449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708269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E3EE89E-0A65-4155-A90E-F31B00F709D1}"/>
              </a:ext>
            </a:extLst>
          </p:cNvPr>
          <p:cNvSpPr txBox="1"/>
          <p:nvPr/>
        </p:nvSpPr>
        <p:spPr>
          <a:xfrm>
            <a:off x="3048000" y="3238472"/>
            <a:ext cx="609600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 </a:t>
            </a:r>
          </a:p>
        </p:txBody>
      </p:sp>
      <p:pic>
        <p:nvPicPr>
          <p:cNvPr id="14" name="Picture 13" descr="Many colorful hands in a row&#10;&#10;Description automatically generated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EC742B4-1059-88C3-DB4C-AE97E08633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id="rId3" r:embed="rId3"/>
              </a:ext>
            </a:extLst>
          </a:blip>
          <a:stretch>
            <a:fillRect/>
          </a:stretch>
        </p:blipFill>
        <p:spPr>
          <a:xfrm>
            <a:off x="2466458" y="1810513"/>
            <a:ext cx="6677542" cy="26111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F256ED8-0CA4-2269-9969-AF876750D019}"/>
              </a:ext>
            </a:extLst>
          </p:cNvPr>
          <p:cNvSpPr txBox="1"/>
          <p:nvPr/>
        </p:nvSpPr>
        <p:spPr>
          <a:xfrm>
            <a:off x="2061210" y="574548"/>
            <a:ext cx="7677150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es" sz="5400" b="1" i="0" u="none" strike="noStrike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¿Preguntas?</a:t>
            </a:r>
          </a:p>
        </p:txBody>
      </p:sp>
    </p:spTree>
    <p:extLst>
      <p:ext uri="{BB962C8B-B14F-4D97-AF65-F5344CB8AC3E}">
        <p14:creationId xmlns:p14="http://schemas.microsoft.com/office/powerpoint/2010/main" val="384711250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44098C2-C755-C6A0-C39E-62829DA6E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040" y="0"/>
            <a:ext cx="10515600" cy="1325563"/>
          </a:xfrm>
        </p:spPr>
        <p:txBody>
          <a:bodyPr>
            <a:noAutofit/>
          </a:bodyPr>
          <a:lstStyle/>
          <a:p>
            <a:pPr algn="ctr" rtl="0"/>
            <a:r>
              <a:rPr lang="es" sz="3000" b="1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  <a:t>Consejo asesor para padres y madres de estudiantes dotados (G-PAC, por sus siglas en inglés)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A6EF2FE-A71B-4FD9-345D-04AA7160E583}"/>
              </a:ext>
            </a:extLst>
          </p:cNvPr>
          <p:cNvSpPr txBox="1"/>
          <p:nvPr/>
        </p:nvSpPr>
        <p:spPr>
          <a:xfrm>
            <a:off x="724395" y="2267712"/>
            <a:ext cx="9498597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r>
              <a:rPr lang="es" sz="1800" b="1" i="0" u="none" strike="noStrike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Cronograma de reuniones - tercer miércoles de cada mes (septiembre a junio)</a:t>
            </a:r>
            <a:endParaRPr lang="es" sz="1800" b="1" i="0" u="none" strike="noStrike" baseline="30000">
              <a:solidFill>
                <a:srgbClr val="143C7A"/>
              </a:solidFill>
              <a:highlight>
                <a:srgbClr val="000000">
                  <a:alpha val="0"/>
                </a:srgbClr>
              </a:highlight>
              <a:latin typeface="Arial"/>
            </a:endParaRPr>
          </a:p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  </a:t>
            </a:r>
          </a:p>
          <a:p>
            <a:pPr rtl="0"/>
            <a:r>
              <a:rPr lang="es" sz="1800" b="1" i="0" u="none" strike="noStrike" dirty="0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Primera reunión de G-PAC</a:t>
            </a:r>
            <a:r>
              <a:rPr lang="es" sz="1800" b="0" i="0" u="none" strike="noStrike" dirty="0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: Miércoles 20 de septiembre de 2023 de 5:30 a 6:30 p.m. por TEAMS</a:t>
            </a:r>
            <a:endParaRPr lang="en-US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34864816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1C4252A-287C-7EEA-FD54-3B41C6BED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009" y="83858"/>
            <a:ext cx="10515600" cy="699913"/>
          </a:xfrm>
        </p:spPr>
        <p:txBody>
          <a:bodyPr>
            <a:noAutofit/>
          </a:bodyPr>
          <a:lstStyle/>
          <a:p>
            <a:pPr algn="ctr" rtl="0"/>
            <a:r>
              <a:rPr lang="es" sz="3600" b="1" i="0" u="none" strike="noStrike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Instituto de verano Matter of Equity 2023</a:t>
            </a:r>
            <a:endParaRPr lang="en-US" sz="3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4CFBF21-36D6-6CCC-54EC-7A8B22A6FA5D}"/>
              </a:ext>
            </a:extLst>
          </p:cNvPr>
          <p:cNvSpPr txBox="1"/>
          <p:nvPr/>
        </p:nvSpPr>
        <p:spPr>
          <a:xfrm>
            <a:off x="647315" y="872947"/>
            <a:ext cx="7267527" cy="497161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s" sz="1800" b="0" i="0" u="none" strike="noStrike" kern="1200" cap="none" spc="0" normalizeH="0" baseline="0" noProof="0" dirty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Arial"/>
                <a:ea typeface="+mn-ea"/>
                <a:cs typeface="+mn-cs"/>
              </a:rPr>
              <a:t>100 docentes, administradores y personal auxiliar de nuestras escuelas de enfoque GATE juntas en el centro GVSU Detroit del 26-30 de junio para el desarrollo profesional intensivo en Educación para estudiantes dotados y talentosos.  La capacitación fue administrada por expertos nacionales e internacionales líderes en el campo.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s" sz="1800" b="0" i="0" u="none" strike="noStrike" kern="1200" cap="none" spc="0" normalizeH="0" baseline="0" noProof="0" dirty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Arial"/>
                <a:ea typeface="+mn-ea"/>
                <a:cs typeface="+mn-cs"/>
              </a:rPr>
              <a:t>Nuestros docentes tuvieron capacitación en: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s" sz="1800" b="0" i="0" u="none" strike="noStrike" kern="1200" cap="none" spc="0" normalizeH="0" baseline="0" noProof="0" dirty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Arial"/>
                <a:ea typeface="+mn-ea"/>
                <a:cs typeface="+mn-cs"/>
              </a:rPr>
              <a:t>Enseñanza equitativa con respuesta cultural para estudiantes dotados y talentosos de diversos contextos culturales, lingüístico y socioeconómicos 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s" sz="1800" b="0" i="0" u="none" strike="noStrike" dirty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Estrategias de enseñanza basada en las fortalezas para cumplir las necesidades intelectuales de los estudiantes talentosos.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s" sz="1800" b="0" i="0" u="none" strike="noStrike" kern="1200" cap="none" spc="0" normalizeH="0" baseline="0" noProof="0" dirty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Arial"/>
                <a:ea typeface="+mn-ea"/>
                <a:cs typeface="+mn-cs"/>
              </a:rPr>
              <a:t>Apoyo con las necesidades socio-emocionales únicas de los estudiantes dotados y talentosos.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s" sz="1800" b="0" i="0" u="none" strike="noStrike" kern="1200" cap="none" spc="0" normalizeH="0" baseline="0" noProof="0" dirty="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Arial"/>
                <a:ea typeface="+mn-ea"/>
                <a:cs typeface="+mn-cs"/>
              </a:rPr>
              <a:t>Nuestro personal auxiliar tuvo capacitación para identificar y evaluar a los estudiantes que pueden ser doblemente excepcionales, quienes tienen una discapacidad de aprendizaje o desarrollo y también son dotados.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3DE810D-77E7-9F23-8FFC-24EC0D0EF8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3991" y="1008360"/>
            <a:ext cx="3248074" cy="316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900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F23B0D2-F184-0468-280B-A0F947F4F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076"/>
            <a:ext cx="10515600" cy="977899"/>
          </a:xfrm>
        </p:spPr>
        <p:txBody>
          <a:bodyPr>
            <a:noAutofit/>
          </a:bodyPr>
          <a:lstStyle/>
          <a:p>
            <a:pPr algn="ctr" rtl="0"/>
            <a:r>
              <a:rPr lang="es" sz="4000" b="1" i="0" u="none" strike="noStrike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/>
            </a:r>
            <a:br>
              <a:rPr lang="es" sz="4000" b="1" i="0" u="none" strike="noStrike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</a:br>
            <a:r>
              <a:rPr lang="es" sz="4000" b="1" i="0" u="none" strike="noStrike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Apoyo docente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19C4D37-7D4C-EF50-673A-03EAC4190D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392" y="1558212"/>
            <a:ext cx="4242399" cy="3928188"/>
          </a:xfrm>
        </p:spPr>
        <p:txBody>
          <a:bodyPr>
            <a:noAutofit/>
          </a:bodyPr>
          <a:lstStyle/>
          <a:p>
            <a:pPr rtl="0"/>
            <a:r>
              <a:rPr lang="es" sz="2400" b="0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  <a:t>Además del apoyo continuo de la Oficina de Plan de Estudios de Enseñanza, los docentes de GATE continuarán recibiendo capacitación y apoyo en el aula de los consultores y contratistas de Javits Matter of Equity, y del Departamento de Educación para Estudiantes Dotados y Talentosos.</a:t>
            </a:r>
          </a:p>
        </p:txBody>
      </p:sp>
      <p:pic>
        <p:nvPicPr>
          <p:cNvPr id="8" name="Picture 7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82ABF0A-CF57-3DCB-CF26-DE6E8C8BD3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791" y="1539551"/>
            <a:ext cx="4424315" cy="3778897"/>
          </a:xfrm>
          <a:prstGeom prst="rect">
            <a:avLst/>
          </a:prstGeom>
        </p:spPr>
      </p:pic>
      <p:pic>
        <p:nvPicPr>
          <p:cNvPr id="10" name="Picture 9" descr="A group of people sitting at a table with laptops&#10;&#10;Description automatically generated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5875356-8398-1DB5-5488-41333F46E6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3186" y="172721"/>
            <a:ext cx="3111445" cy="355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32636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F23B0D2-F184-0468-280B-A0F947F4F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17517" y="98076"/>
            <a:ext cx="12635346" cy="767111"/>
          </a:xfrm>
        </p:spPr>
        <p:txBody>
          <a:bodyPr>
            <a:noAutofit/>
          </a:bodyPr>
          <a:lstStyle/>
          <a:p>
            <a:pPr algn="ctr" rtl="0"/>
            <a:r>
              <a:rPr lang="es" sz="3600" b="1" i="0" u="none" strike="noStrike" dirty="0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Educación para </a:t>
            </a:r>
            <a:r>
              <a:rPr lang="es-ES" sz="3600" b="1" i="0" u="none" strike="noStrike" dirty="0" smtClean="0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e</a:t>
            </a:r>
            <a:r>
              <a:rPr lang="es" sz="3600" b="1" i="0" u="none" strike="noStrike" dirty="0" smtClean="0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studiantes </a:t>
            </a:r>
            <a:r>
              <a:rPr lang="es-ES" sz="3600" dirty="0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d</a:t>
            </a:r>
            <a:r>
              <a:rPr lang="es" sz="3600" b="1" i="0" u="none" strike="noStrike" dirty="0" smtClean="0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otados </a:t>
            </a:r>
            <a:r>
              <a:rPr lang="es" sz="3600" b="1" i="0" u="none" strike="noStrike" dirty="0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y </a:t>
            </a:r>
            <a:r>
              <a:rPr lang="es-ES" sz="3600" b="1" i="0" u="none" strike="noStrike" dirty="0" smtClean="0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t</a:t>
            </a:r>
            <a:r>
              <a:rPr lang="es" sz="3600" b="1" i="0" u="none" strike="noStrike" dirty="0" smtClean="0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alentosos</a:t>
            </a:r>
            <a:endParaRPr lang="es" sz="3600" b="1" i="0" u="none" strike="noStrike" dirty="0">
              <a:solidFill>
                <a:srgbClr val="143C7A"/>
              </a:solidFill>
              <a:highlight>
                <a:srgbClr val="000000">
                  <a:alpha val="0"/>
                </a:srgbClr>
              </a:highlight>
              <a:latin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8CD1C7E-9BED-1AA2-C876-4443E63C58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857" y="865187"/>
            <a:ext cx="4300899" cy="1883507"/>
          </a:xfrm>
        </p:spPr>
        <p:txBody>
          <a:bodyPr vert="horz" lIns="91440" tIns="45720" rIns="91440" bIns="45720" rtlCol="0" anchor="t">
            <a:noAutofit/>
          </a:bodyPr>
          <a:lstStyle/>
          <a:p>
            <a:pPr rtl="0"/>
            <a:r>
              <a:rPr lang="es" sz="2800" b="1" i="1" u="none" strike="noStrike" dirty="0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Lo que no es...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Más del mismo trabajo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Más tareas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Pedirle a los estudiantes dotados que enseñen a otros estudiantes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0895C61-F9E3-8E3C-A36F-498E5315E337}"/>
              </a:ext>
            </a:extLst>
          </p:cNvPr>
          <p:cNvSpPr txBox="1"/>
          <p:nvPr/>
        </p:nvSpPr>
        <p:spPr>
          <a:xfrm>
            <a:off x="4517292" y="806868"/>
            <a:ext cx="5541108" cy="42165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" sz="2800" b="1" i="1" u="none" strike="noStrike" kern="1200" cap="none" spc="0" normalizeH="0" baseline="0" noProof="0" dirty="0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Arial"/>
                <a:ea typeface="+mn-ea"/>
                <a:cs typeface="+mn-cs"/>
              </a:rPr>
              <a:t>Lo que sí es...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s" sz="2000" b="0" i="0" u="none" strike="noStrike" kern="1200" cap="none" spc="0" normalizeH="0" baseline="0" noProof="0" dirty="0">
                <a:highlight>
                  <a:srgbClr val="000000">
                    <a:alpha val="0"/>
                  </a:srgbClr>
                </a:highlight>
                <a:uLnTx/>
                <a:uFillTx/>
                <a:latin typeface="Arial"/>
                <a:ea typeface="+mn-ea"/>
                <a:cs typeface="+mn-cs"/>
              </a:rPr>
              <a:t>Aprendizaje activo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Proporcionar oportunidades de aprendizaje que coincidan con las fortalezas de los estudiantes y que los desafíen en sus áreas fuertes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s" sz="2000" b="0" i="0" u="none" strike="noStrike" kern="1200" cap="none" spc="0" normalizeH="0" baseline="0" noProof="0" dirty="0">
                <a:highlight>
                  <a:srgbClr val="000000">
                    <a:alpha val="0"/>
                  </a:srgbClr>
                </a:highlight>
                <a:uLnTx/>
                <a:uFillTx/>
                <a:latin typeface="Arial"/>
                <a:ea typeface="+mn-ea"/>
                <a:cs typeface="+mn-cs"/>
              </a:rPr>
              <a:t>Aprendizaje basado en los problemas y en las preguntas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Enseñanza para la comprensión profunda</a:t>
            </a:r>
            <a:r>
              <a:rPr lang="es" sz="2000" b="0" i="1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 (consecuencias, generalizaciones, temas, síntesis/creación)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s" sz="20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Proporcionar oportunidades para que los estudiantes transfieran conceptos que han dominado a nuevos contextos.</a:t>
            </a:r>
            <a:endParaRPr kumimoji="0" lang="en-US" sz="20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1B50A3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2050" name="Picture 2" descr="gifted cartoons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350093F-7A68-F55B-B15F-D62D497D43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31630" y="3544721"/>
            <a:ext cx="2247900" cy="2561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049425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44098C2-C755-C6A0-C39E-62829DA6E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063" y="916396"/>
            <a:ext cx="7151025" cy="1616203"/>
          </a:xfrm>
        </p:spPr>
        <p:txBody>
          <a:bodyPr vert="horz" lIns="91440" tIns="45720" rIns="91440" bIns="45720" rtlCol="0" anchor="b">
            <a:noAutofit/>
          </a:bodyPr>
          <a:lstStyle/>
          <a:p>
            <a:pPr rtl="0"/>
            <a:r>
              <a:rPr lang="es" sz="3000" b="1" i="0" u="none" strike="noStrike">
                <a:solidFill>
                  <a:srgbClr val="333F50"/>
                </a:solidFill>
                <a:highlight>
                  <a:srgbClr val="000000">
                    <a:alpha val="0"/>
                  </a:srgbClr>
                </a:highlight>
                <a:latin typeface="Calibri"/>
              </a:rPr>
              <a:t>Abordajes de enseñanza para adaptarse a los estudiantes dotados, talentosos y doblemente excepcionales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D3EFB17-CA5E-4EB5-580E-9DC4561B7341}"/>
              </a:ext>
            </a:extLst>
          </p:cNvPr>
          <p:cNvSpPr txBox="1"/>
          <p:nvPr/>
        </p:nvSpPr>
        <p:spPr>
          <a:xfrm>
            <a:off x="876693" y="2533476"/>
            <a:ext cx="4692834" cy="344783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342900" indent="-228600" rtl="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" sz="2000" b="1" i="0" u="none" strike="noStrike" dirty="0">
                <a:solidFill>
                  <a:srgbClr val="333F50"/>
                </a:solidFill>
                <a:highlight>
                  <a:srgbClr val="000000">
                    <a:alpha val="0"/>
                  </a:srgbClr>
                </a:highlight>
                <a:latin typeface="Calibri"/>
              </a:rPr>
              <a:t>Agrupamiento</a:t>
            </a:r>
          </a:p>
          <a:p>
            <a:pPr marL="342900" indent="-228600" rtl="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" sz="2000" b="0" i="0" u="none" strike="noStrike" dirty="0">
                <a:solidFill>
                  <a:srgbClr val="333F50"/>
                </a:solidFill>
                <a:highlight>
                  <a:srgbClr val="000000">
                    <a:alpha val="0"/>
                  </a:srgbClr>
                </a:highlight>
                <a:latin typeface="Calibri"/>
              </a:rPr>
              <a:t>Profundizar y extender el aprendizaje a través de </a:t>
            </a:r>
            <a:r>
              <a:rPr lang="es" sz="2000" b="1" i="1" u="none" strike="noStrike" dirty="0">
                <a:solidFill>
                  <a:srgbClr val="333F50"/>
                </a:solidFill>
                <a:highlight>
                  <a:srgbClr val="000000">
                    <a:alpha val="0"/>
                  </a:srgbClr>
                </a:highlight>
                <a:latin typeface="Calibri"/>
              </a:rPr>
              <a:t>expediciones de aprendizaje</a:t>
            </a:r>
          </a:p>
          <a:p>
            <a:pPr marL="342900" indent="-228600" rtl="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" sz="2000" b="0" i="0" u="none" strike="noStrike" dirty="0">
                <a:solidFill>
                  <a:srgbClr val="333F50"/>
                </a:solidFill>
                <a:highlight>
                  <a:srgbClr val="000000">
                    <a:alpha val="0"/>
                  </a:srgbClr>
                </a:highlight>
                <a:latin typeface="Calibri"/>
              </a:rPr>
              <a:t>Profundizar el aprendizaje mediante preguntas sobre habilidades y </a:t>
            </a:r>
            <a:r>
              <a:rPr lang="es" sz="2000" b="1" i="0" u="none" strike="noStrike" dirty="0">
                <a:solidFill>
                  <a:srgbClr val="333F50"/>
                </a:solidFill>
                <a:highlight>
                  <a:srgbClr val="000000">
                    <a:alpha val="0"/>
                  </a:srgbClr>
                </a:highlight>
                <a:latin typeface="Calibri"/>
              </a:rPr>
              <a:t>discurso socrático</a:t>
            </a:r>
          </a:p>
          <a:p>
            <a:pPr marL="342900" indent="-228600" rtl="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" sz="2000" b="1" i="0" u="none" strike="noStrike" dirty="0">
                <a:solidFill>
                  <a:srgbClr val="333F50"/>
                </a:solidFill>
                <a:highlight>
                  <a:srgbClr val="000000">
                    <a:alpha val="0"/>
                  </a:srgbClr>
                </a:highlight>
                <a:latin typeface="Calibri"/>
              </a:rPr>
              <a:t>Elecciones académicas</a:t>
            </a:r>
            <a:r>
              <a:rPr lang="es" sz="2000" b="0" i="0" u="none" strike="noStrike" dirty="0">
                <a:solidFill>
                  <a:srgbClr val="333F50"/>
                </a:solidFill>
                <a:highlight>
                  <a:srgbClr val="000000">
                    <a:alpha val="0"/>
                  </a:srgbClr>
                </a:highlight>
                <a:latin typeface="Calibri"/>
              </a:rPr>
              <a:t> (el mismo contenido, pero proporcionando opciones en la creación de productos, es decir, cómo expresan los estudiantes lo que han aprendido)</a:t>
            </a:r>
          </a:p>
          <a:p>
            <a:pPr marL="342900" indent="-228600" rtl="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" sz="2000" b="1" i="0" u="none" strike="noStrike" dirty="0">
                <a:solidFill>
                  <a:srgbClr val="333F50"/>
                </a:solidFill>
                <a:highlight>
                  <a:srgbClr val="000000">
                    <a:alpha val="0"/>
                  </a:srgbClr>
                </a:highlight>
                <a:latin typeface="Calibri"/>
              </a:rPr>
              <a:t>Aceleración</a:t>
            </a:r>
          </a:p>
        </p:txBody>
      </p:sp>
      <p:pic>
        <p:nvPicPr>
          <p:cNvPr id="7" name="Picture 6" descr="A group of children sitting at desks&#10;&#10;Description automatically generated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FE6A126-DE23-B41A-2D12-6C890F89AA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r="24057" b="-1"/>
          <a:stretch>
            <a:fillRect/>
          </a:stretch>
        </p:blipFill>
        <p:spPr>
          <a:xfrm>
            <a:off x="5467739" y="2102702"/>
            <a:ext cx="3517641" cy="3215216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34FA563-76F6-CDCF-AEA0-A7B78E44647B}"/>
              </a:ext>
              <a:ext uri="{C183D7F6-B498-43B3-948B-1728B52AA6E4}">
                <adec:decorative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5025" y="6737718"/>
            <a:ext cx="12207200" cy="123363"/>
            <a:chOff x="-5025" y="6737718"/>
            <a:chExt cx="12207200" cy="12336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D2E3CAA-F1BA-6695-301D-22564C38286F}"/>
                </a:ext>
                <a:ext uri="{C183D7F6-B498-43B3-948B-1728B52AA6E4}">
                  <adec:decorative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F3F0F2C-04A5-144D-BDCF-C387072897E6}"/>
                </a:ext>
                <a:ext uri="{C183D7F6-B498-43B3-948B-1728B52AA6E4}">
                  <adec:decorative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9" name="Picture 8" descr="A person and a child in a classroom&#10;&#10;Description automatically generated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9B8B8CA-57D1-C116-F47F-0615CFF74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662" y="3018145"/>
            <a:ext cx="2547256" cy="339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64810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F23B0D2-F184-0468-280B-A0F947F4F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rtl="0"/>
            <a:r>
              <a:rPr lang="es" sz="4400" b="1" i="0" u="none" strike="noStrike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Agrupamiento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8CD1C7E-9BED-1AA2-C876-4443E63C58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3242" y="1455792"/>
            <a:ext cx="4621711" cy="3342061"/>
          </a:xfrm>
        </p:spPr>
        <p:txBody>
          <a:bodyPr vert="horz" lIns="91440" tIns="45720" rIns="91440" bIns="45720" rtlCol="0" anchor="t">
            <a:noAutofit/>
          </a:bodyPr>
          <a:lstStyle/>
          <a:p>
            <a:endParaRPr lang="en-US" sz="3000" b="1">
              <a:solidFill>
                <a:schemeClr val="tx2">
                  <a:lumMod val="75000"/>
                </a:schemeClr>
              </a:solidFill>
            </a:endParaRPr>
          </a:p>
          <a:p>
            <a:pPr rtl="0"/>
            <a:r>
              <a:rPr lang="es" sz="3000" b="1" i="1" u="none" strike="noStrike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¿Qué es?</a:t>
            </a:r>
          </a:p>
          <a:p>
            <a:pPr rtl="0"/>
            <a:r>
              <a:rPr lang="es" sz="2000" b="0" i="0" u="none" strike="noStrike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1. Agrupar 4-6 estudiantes con grandes habilidades con un docente capacitado</a:t>
            </a:r>
            <a:endParaRPr lang="en-US" sz="2000">
              <a:solidFill>
                <a:schemeClr val="tx2">
                  <a:lumMod val="75000"/>
                </a:schemeClr>
              </a:solidFill>
              <a:cs typeface="Arial"/>
            </a:endParaRPr>
          </a:p>
          <a:p>
            <a:pPr rtl="0"/>
            <a:r>
              <a:rPr lang="es" sz="2000" b="0" i="0" u="none" strike="noStrike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2. El docente adapta el ritmo y el nivel de enseñanza según la preparación de los estudiantes</a:t>
            </a:r>
            <a:endParaRPr lang="en-US" sz="2000">
              <a:solidFill>
                <a:schemeClr val="tx2">
                  <a:lumMod val="75000"/>
                </a:schemeClr>
              </a:solidFill>
              <a:cs typeface="Arial"/>
            </a:endParaRPr>
          </a:p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0895C61-F9E3-8E3C-A36F-498E5315E337}"/>
              </a:ext>
            </a:extLst>
          </p:cNvPr>
          <p:cNvSpPr txBox="1"/>
          <p:nvPr/>
        </p:nvSpPr>
        <p:spPr>
          <a:xfrm>
            <a:off x="5128954" y="1929976"/>
            <a:ext cx="6327912" cy="280076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" sz="3000" b="1" i="1" u="none" strike="noStrike" kern="1200" cap="none" spc="0" normalizeH="0" baseline="0" noProof="0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Arial"/>
                <a:ea typeface="+mn-ea"/>
                <a:cs typeface="+mn-cs"/>
              </a:rPr>
              <a:t>¿Qué dice la investigación?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" sz="2000" b="0" i="0" u="none" strike="noStrike" kern="1200" cap="none" spc="0" normalizeH="0" baseline="0" noProof="0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Arial"/>
                <a:ea typeface="+mn-ea"/>
                <a:cs typeface="+mn-cs"/>
              </a:rPr>
              <a:t>1. Formar grupos pequeños de estudiantes con capacidades similares eleva la probabilidad de que los docentes adapten el plan de estudios para aquellos estudiantes con grandes capacidades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1B50A3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" sz="2000" b="0" i="0" u="none" strike="noStrike" kern="1200" cap="none" spc="0" normalizeH="0" baseline="0" noProof="0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Arial"/>
                <a:ea typeface="+mn-ea"/>
                <a:cs typeface="+mn-cs"/>
              </a:rPr>
              <a:t>2. La capacitación docente importa y los docentes deben tener permitido diferenciar el plan de estudios según las necesidades de los estudiantes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1B50A3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" sz="2000" b="0" i="0" u="none" strike="noStrike" kern="1200" cap="none" spc="0" normalizeH="0" baseline="0" noProof="0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uLnTx/>
                <a:uFillTx/>
                <a:latin typeface="Arial"/>
                <a:ea typeface="+mn-ea"/>
                <a:cs typeface="+mn-cs"/>
              </a:rPr>
              <a:t>3. Agrupamiento con aceleración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1B50A3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000725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44098C2-C755-C6A0-C39E-62829DA6E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2445" y="1214356"/>
            <a:ext cx="4538459" cy="1616203"/>
          </a:xfrm>
        </p:spPr>
        <p:txBody>
          <a:bodyPr vert="horz" lIns="91440" tIns="45720" rIns="91440" bIns="45720" rtlCol="0" anchor="b">
            <a:noAutofit/>
          </a:bodyPr>
          <a:lstStyle/>
          <a:p>
            <a:pPr rtl="0"/>
            <a:r>
              <a:rPr lang="es" sz="3000" b="1" i="0" u="none" strike="noStrike" kern="1200">
                <a:solidFill>
                  <a:srgbClr val="000000"/>
                </a:solidFill>
                <a:highlight>
                  <a:srgbClr val="000000">
                    <a:alpha val="0"/>
                  </a:srgbClr>
                </a:highlight>
                <a:latin typeface="Calibri"/>
                <a:ea typeface="+mj-ea"/>
                <a:cs typeface="+mj-cs"/>
              </a:rPr>
              <a:t>Programación de enriquecimiento para adaptarse a los estudiantes dotados, talentosos y doblemente excepcionales</a:t>
            </a:r>
          </a:p>
        </p:txBody>
      </p:sp>
      <p:pic>
        <p:nvPicPr>
          <p:cNvPr id="5" name="Picture 4" descr="A group of people standing around a robot&#10;&#10;Description automatically generated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289BC11-796F-E9C2-DB0B-96A8BB3ABD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9480"/>
          <a:stretch>
            <a:fillRect/>
          </a:stretch>
        </p:blipFill>
        <p:spPr>
          <a:xfrm>
            <a:off x="20" y="-18829"/>
            <a:ext cx="5433960" cy="3455514"/>
          </a:xfrm>
          <a:prstGeom prst="rect">
            <a:avLst/>
          </a:prstGeom>
        </p:spPr>
      </p:pic>
      <p:pic>
        <p:nvPicPr>
          <p:cNvPr id="8" name="Picture 7" descr="A group of girls wearing medals&#10;&#10;Description automatically generated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A7DC237-EDB8-B1CD-AFB6-F7577AADD4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36549"/>
          <a:stretch>
            <a:fillRect/>
          </a:stretch>
        </p:blipFill>
        <p:spPr>
          <a:xfrm>
            <a:off x="20" y="3421856"/>
            <a:ext cx="5433962" cy="3447832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23615DC-F5A3-677C-DB79-DA387F11FC43}"/>
              </a:ext>
              <a:ext uri="{C183D7F6-B498-43B3-948B-1728B52AA6E4}">
                <adec:decorative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3362" cy="6858000"/>
            <a:chOff x="12068638" y="0"/>
            <a:chExt cx="123362" cy="68580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CB2E658-9767-8805-2BCB-63F4F3AECE48}"/>
                </a:ext>
                <a:ext uri="{C183D7F6-B498-43B3-948B-1728B52AA6E4}">
                  <adec:decorative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0"/>
              <a:ext cx="123362" cy="6858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EA709A9-EE8C-7D2E-43D2-E8A342BA033D}"/>
                </a:ext>
                <a:ext uri="{C183D7F6-B498-43B3-948B-1728B52AA6E4}">
                  <adec:decorative xmlns:adec="http://schemas.microsoft.com/office/drawing/2017/decorative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3527553"/>
              <a:ext cx="123362" cy="3330447"/>
            </a:xfrm>
            <a:prstGeom prst="rect">
              <a:avLst/>
            </a:prstGeom>
            <a:gradFill>
              <a:gsLst>
                <a:gs pos="27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D3EFB17-CA5E-4EB5-580E-9DC4561B7341}"/>
              </a:ext>
            </a:extLst>
          </p:cNvPr>
          <p:cNvSpPr txBox="1"/>
          <p:nvPr/>
        </p:nvSpPr>
        <p:spPr>
          <a:xfrm>
            <a:off x="5662445" y="2474300"/>
            <a:ext cx="5571612" cy="344783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R="0" lvl="0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defRPr/>
            </a:pPr>
            <a:endParaRPr kumimoji="0" lang="en-US" b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342900" marR="0" lvl="0" indent="-228600" rtl="0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s" sz="2400" b="0" i="0" u="none" strike="noStrike" cap="none" spc="0" normalizeH="0" baseline="0" noProof="0" dirty="0">
                <a:highlight>
                  <a:srgbClr val="000000">
                    <a:alpha val="0"/>
                  </a:srgbClr>
                </a:highlight>
                <a:uLnTx/>
                <a:uFillTx/>
                <a:latin typeface="Calibri"/>
              </a:rPr>
              <a:t>Robótica</a:t>
            </a:r>
            <a:endParaRPr lang="en-US" sz="2400" dirty="0"/>
          </a:p>
          <a:p>
            <a:pPr marL="342900" marR="0" lvl="0" indent="-228600" rtl="0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s" sz="2400" b="0" i="0" u="none" strike="noStrike" cap="none" spc="0" normalizeH="0" baseline="0" noProof="0" dirty="0">
                <a:highlight>
                  <a:srgbClr val="000000">
                    <a:alpha val="0"/>
                  </a:srgbClr>
                </a:highlight>
                <a:uLnTx/>
                <a:uFillTx/>
                <a:latin typeface="Calibri"/>
              </a:rPr>
              <a:t>Juegos académicos</a:t>
            </a:r>
          </a:p>
          <a:p>
            <a:pPr marL="342900" marR="0" lvl="0" indent="-228600" rtl="0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s" sz="2400" b="0" i="0" u="none" strike="noStrike" cap="none" spc="0" normalizeH="0" baseline="0" noProof="0" dirty="0">
                <a:highlight>
                  <a:srgbClr val="000000">
                    <a:alpha val="0"/>
                  </a:srgbClr>
                </a:highlight>
                <a:uLnTx/>
                <a:uFillTx/>
                <a:latin typeface="Calibri"/>
              </a:rPr>
              <a:t>Programa internacional de resolución de problemas futuros – fpspi.org</a:t>
            </a:r>
          </a:p>
          <a:p>
            <a:pPr marL="342900" marR="0" lvl="0" indent="-228600" rtl="0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s" sz="2400" b="0" i="0" u="none" strike="noStrike" cap="none" spc="0" normalizeH="0" baseline="0" noProof="0" dirty="0">
                <a:highlight>
                  <a:srgbClr val="000000">
                    <a:alpha val="0"/>
                  </a:srgbClr>
                </a:highlight>
                <a:uLnTx/>
                <a:uFillTx/>
                <a:latin typeface="Calibri"/>
              </a:rPr>
              <a:t>Modelo de la ONU </a:t>
            </a:r>
          </a:p>
          <a:p>
            <a:pPr marL="342900" marR="0" lvl="0" indent="-228600" rtl="0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s" sz="2400" b="0" i="0" u="none" strike="noStrike" cap="none" spc="0" normalizeH="0" baseline="0" noProof="0" dirty="0">
                <a:highlight>
                  <a:srgbClr val="000000">
                    <a:alpha val="0"/>
                  </a:srgbClr>
                </a:highlight>
                <a:uLnTx/>
                <a:uFillTx/>
                <a:latin typeface="Calibri"/>
              </a:rPr>
              <a:t>Artes literarias Inside-Out - https://insideoutdetroit.org/</a:t>
            </a:r>
          </a:p>
          <a:p>
            <a:pPr marL="342900" marR="0" lvl="0" indent="-228600" rtl="0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s" sz="2400" b="0" i="0" u="none" strike="noStrike" dirty="0">
                <a:highlight>
                  <a:srgbClr val="000000">
                    <a:alpha val="0"/>
                  </a:srgbClr>
                </a:highlight>
                <a:latin typeface="Calibri"/>
              </a:rPr>
              <a:t>Club de pre-derecho</a:t>
            </a:r>
            <a:endParaRPr kumimoji="0" lang="en-US" sz="2400" b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342900" marR="0" lvl="0" indent="-228600" rtl="0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s" sz="2400" b="0" i="0" u="none" strike="noStrike" cap="none" spc="0" normalizeH="0" baseline="0" noProof="0" dirty="0">
                <a:highlight>
                  <a:srgbClr val="000000">
                    <a:alpha val="0"/>
                  </a:srgbClr>
                </a:highlight>
                <a:uLnTx/>
                <a:uFillTx/>
                <a:latin typeface="Calibri"/>
              </a:rPr>
              <a:t>Asociación de pre-medicina con WSU</a:t>
            </a:r>
          </a:p>
          <a:p>
            <a:pPr marL="342900" marR="0" lvl="0" indent="-228600" rtl="0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s" sz="2400" b="0" i="0" u="none" strike="noStrike" cap="none" spc="0" normalizeH="0" baseline="0" noProof="0" dirty="0">
                <a:highlight>
                  <a:srgbClr val="000000">
                    <a:alpha val="0"/>
                  </a:srgbClr>
                </a:highlight>
                <a:uLnTx/>
                <a:uFillTx/>
                <a:latin typeface="Calibri"/>
              </a:rPr>
              <a:t>Súper sábados</a:t>
            </a:r>
          </a:p>
        </p:txBody>
      </p:sp>
    </p:spTree>
    <p:extLst>
      <p:ext uri="{BB962C8B-B14F-4D97-AF65-F5344CB8AC3E}">
        <p14:creationId xmlns:p14="http://schemas.microsoft.com/office/powerpoint/2010/main" val="426836975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B9C7B5A-1C65-0B69-4966-54070F295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757" y="296985"/>
            <a:ext cx="10515600" cy="875324"/>
          </a:xfrm>
        </p:spPr>
        <p:txBody>
          <a:bodyPr>
            <a:noAutofit/>
          </a:bodyPr>
          <a:lstStyle/>
          <a:p>
            <a:pPr algn="ctr" rtl="0"/>
            <a:r>
              <a:rPr lang="es" sz="4400" b="1" i="0" u="none" strike="noStrike">
                <a:highlight>
                  <a:srgbClr val="000000">
                    <a:alpha val="0"/>
                  </a:srgbClr>
                </a:highlight>
                <a:latin typeface="Arial"/>
              </a:rPr>
              <a:t>Expediciones de aprendizaje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E3EE89E-0A65-4155-A90E-F31B00F709D1}"/>
              </a:ext>
            </a:extLst>
          </p:cNvPr>
          <p:cNvSpPr txBox="1"/>
          <p:nvPr/>
        </p:nvSpPr>
        <p:spPr>
          <a:xfrm>
            <a:off x="3048000" y="3238472"/>
            <a:ext cx="609600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b="0">
                <a:effectLst/>
              </a:rPr>
              <a:t> </a:t>
            </a:r>
            <a:endParaRPr lang="en-US"/>
          </a:p>
        </p:txBody>
      </p:sp>
      <p:graphicFrame>
        <p:nvGraphicFramePr>
          <p:cNvPr id="19" name="Diagram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3BDE993-F4BF-29BD-2A68-A72E578E26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3365574"/>
              </p:ext>
            </p:extLst>
          </p:nvPr>
        </p:nvGraphicFramePr>
        <p:xfrm>
          <a:off x="1254368" y="961293"/>
          <a:ext cx="9683263" cy="42593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4237359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1C4252A-287C-7EEA-FD54-3B41C6BED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90" y="95733"/>
            <a:ext cx="10515600" cy="678708"/>
          </a:xfrm>
        </p:spPr>
        <p:txBody>
          <a:bodyPr>
            <a:noAutofit/>
          </a:bodyPr>
          <a:lstStyle/>
          <a:p>
            <a:pPr algn="ctr" rtl="0"/>
            <a:r>
              <a:rPr lang="es" sz="3400" b="1" i="0" u="none" strike="noStrike" dirty="0">
                <a:solidFill>
                  <a:srgbClr val="143C7A"/>
                </a:solidFill>
                <a:highlight>
                  <a:srgbClr val="000000">
                    <a:alpha val="0"/>
                  </a:srgbClr>
                </a:highlight>
                <a:latin typeface="Arial"/>
              </a:rPr>
              <a:t>Expediciones de aprendizaje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6BFC539-912D-F525-E33F-5D731E5679DF}"/>
              </a:ext>
            </a:extLst>
          </p:cNvPr>
          <p:cNvSpPr txBox="1"/>
          <p:nvPr/>
        </p:nvSpPr>
        <p:spPr>
          <a:xfrm>
            <a:off x="100803" y="2286086"/>
            <a:ext cx="2020276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rtl="0"/>
            <a:r>
              <a:rPr lang="es" sz="1600" b="0" i="0" u="none" strike="noStrike" dirty="0" smtClean="0">
                <a:highlight>
                  <a:srgbClr val="000000">
                    <a:alpha val="0"/>
                  </a:srgbClr>
                </a:highlight>
                <a:latin typeface="Arial"/>
              </a:rPr>
              <a:t>Se </a:t>
            </a:r>
            <a:r>
              <a:rPr lang="es" sz="16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realiza una evaluación previa a los estudiantes sobre la información de base para el módulo.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DE658FE-03F5-C71F-633E-4A1DDC4E02BC}"/>
              </a:ext>
            </a:extLst>
          </p:cNvPr>
          <p:cNvSpPr txBox="1"/>
          <p:nvPr/>
        </p:nvSpPr>
        <p:spPr>
          <a:xfrm>
            <a:off x="4195666" y="1732088"/>
            <a:ext cx="2307850" cy="23083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rtl="0"/>
            <a:r>
              <a:rPr lang="es" sz="16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Si los estudiantes ya dominan esta información, utilizan el tiempo comprado para expediciones basadas en las preguntas de guía del plan de estudios de 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5536DF0-BECF-8818-E6AC-5F5ABA1FCE79}"/>
              </a:ext>
            </a:extLst>
          </p:cNvPr>
          <p:cNvSpPr txBox="1"/>
          <p:nvPr/>
        </p:nvSpPr>
        <p:spPr>
          <a:xfrm>
            <a:off x="8471877" y="774441"/>
            <a:ext cx="3585027" cy="316816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rtl="0"/>
            <a:r>
              <a:rPr lang="es" sz="1500" b="0" i="0" u="none" strike="noStrike" dirty="0">
                <a:highlight>
                  <a:srgbClr val="000000">
                    <a:alpha val="0"/>
                  </a:srgbClr>
                </a:highlight>
                <a:latin typeface="Arial"/>
              </a:rPr>
              <a:t>Los estudiantes leen en profundidad para sintetizar su aprendizaje según los estándares del distrito o el estado. Identifican problemas, realizan estudios de campo o proyectos de aprendizaje en servicio para crear energía sobre el tema y luego decidir cómo basar sus descubrimientos (evento comunitario, carta al consejo municipal, etc.)  Luego participan en actividades metacognitivas creando paneles de documentación sobre su aprendizaje y lo comparten en un foro público.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9305881-3061-FDA8-8A5D-3D0469C56677}"/>
              </a:ext>
            </a:extLst>
          </p:cNvPr>
          <p:cNvSpPr/>
          <p:nvPr/>
        </p:nvSpPr>
        <p:spPr>
          <a:xfrm>
            <a:off x="2295331" y="2571262"/>
            <a:ext cx="1726083" cy="80139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F4E45B9-4E25-90EE-8E84-CAC805ABAD64}"/>
              </a:ext>
            </a:extLst>
          </p:cNvPr>
          <p:cNvSpPr/>
          <p:nvPr/>
        </p:nvSpPr>
        <p:spPr>
          <a:xfrm>
            <a:off x="6571222" y="2468126"/>
            <a:ext cx="1730630" cy="96087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245762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3.1.12"/>
  <p:tag name="AS_OS" val="Unix 5.4.204.113"/>
  <p:tag name="AS_RELEASE_DATE" val="2020.03.14"/>
  <p:tag name="AS_TITLE" val="Aspose.Slides for .NET Standard 2.0"/>
  <p:tag name="AS_VERSION" val="20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DPSCD - The Future is Rising Theme">
      <a:dk1>
        <a:srgbClr val="000000"/>
      </a:dk1>
      <a:lt1>
        <a:srgbClr val="FFFFFF"/>
      </a:lt1>
      <a:dk2>
        <a:srgbClr val="1B50A3"/>
      </a:dk2>
      <a:lt2>
        <a:srgbClr val="FFCB01"/>
      </a:lt2>
      <a:accent1>
        <a:srgbClr val="0E2C51"/>
      </a:accent1>
      <a:accent2>
        <a:srgbClr val="FACE0B"/>
      </a:accent2>
      <a:accent3>
        <a:srgbClr val="E47924"/>
      </a:accent3>
      <a:accent4>
        <a:srgbClr val="2A358E"/>
      </a:accent4>
      <a:accent5>
        <a:srgbClr val="75B144"/>
      </a:accent5>
      <a:accent6>
        <a:srgbClr val="7FD5E2"/>
      </a:accent6>
      <a:hlink>
        <a:srgbClr val="0864B1"/>
      </a:hlink>
      <a:folHlink>
        <a:srgbClr val="D00000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747</Words>
  <Application>Microsoft Macintosh PowerPoint</Application>
  <PresentationFormat>Panorámica</PresentationFormat>
  <Paragraphs>65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TT Norms</vt:lpstr>
      <vt:lpstr>Office Theme</vt:lpstr>
      <vt:lpstr>1_Office Theme</vt:lpstr>
      <vt:lpstr> Oficina de educación para estudiantes excepcionales  Educación para estudiantes dotados y talentosos Valeria Jackson, Ph.D., Directora general  Lohren Nzoma, superintentende asistente  Michelle DeJaeger, Directora ejecutiva  </vt:lpstr>
      <vt:lpstr>Instituto de verano Matter of Equity 2023</vt:lpstr>
      <vt:lpstr> Apoyo docente</vt:lpstr>
      <vt:lpstr>Educación para estudiantes dotados y talentosos</vt:lpstr>
      <vt:lpstr>Abordajes de enseñanza para adaptarse a los estudiantes dotados, talentosos y doblemente excepcionales</vt:lpstr>
      <vt:lpstr>Agrupamiento</vt:lpstr>
      <vt:lpstr>Programación de enriquecimiento para adaptarse a los estudiantes dotados, talentosos y doblemente excepcionales</vt:lpstr>
      <vt:lpstr>Expediciones de aprendizaje</vt:lpstr>
      <vt:lpstr>Expediciones de aprendizaje</vt:lpstr>
      <vt:lpstr>Estrategias clave de programación para adaptarse a los estudiantes dotados, talentosos y doblemente excepcionales</vt:lpstr>
      <vt:lpstr>Presentación de PowerPoint</vt:lpstr>
      <vt:lpstr>Consejo asesor para padres y madres de estudiantes dotados (G-PAC, por sus siglas en inglés)</vt:lpstr>
    </vt:vector>
  </TitlesOfParts>
  <Company/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Office of Exceptional Student Education  Gifted and Talented Education Valeria Jackson, Ph.D., Sr. Director  Lohren Nzoma, Asst. Superintendent Michelle DeJaeger, Executive Director  J</dc:title>
  <dc:creator>Valeria Jackson</dc:creator>
  <cp:lastModifiedBy>Carolina Isabel Jalil</cp:lastModifiedBy>
  <cp:revision>4</cp:revision>
  <dcterms:created xsi:type="dcterms:W3CDTF">2023-08-15T17:07:40Z</dcterms:created>
  <dcterms:modified xsi:type="dcterms:W3CDTF">2023-10-31T15:58:28Z</dcterms:modified>
</cp:coreProperties>
</file>